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2" r:id="rId7"/>
    <p:sldId id="272" r:id="rId8"/>
    <p:sldId id="273" r:id="rId9"/>
    <p:sldId id="263" r:id="rId10"/>
    <p:sldId id="264" r:id="rId11"/>
    <p:sldId id="266" r:id="rId12"/>
    <p:sldId id="267" r:id="rId13"/>
    <p:sldId id="268" r:id="rId14"/>
    <p:sldId id="269" r:id="rId15"/>
    <p:sldId id="270" r:id="rId16"/>
    <p:sldId id="271" r:id="rId1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A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9835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28CBB-FA09-9846-79BA-550541BE84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351E99-BA8B-A8FD-E6FC-FFA2D1C93E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A1A0EA-A660-EED8-8F48-8F7DD580C9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99C06F-5576-142B-B00D-35C59DD20AE2}"/>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075124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20040"/>
          </a:xfrm>
          <a:prstGeom prst="rect">
            <a:avLst/>
          </a:prstGeom>
          <a:solidFill>
            <a:srgbClr val="0F172A"/>
          </a:solidFill>
          <a:ln w="12700">
            <a:solidFill>
              <a:srgbClr val="0F172A"/>
            </a:solidFill>
            <a:prstDash val="solid"/>
          </a:ln>
        </p:spPr>
      </p:sp>
      <p:sp>
        <p:nvSpPr>
          <p:cNvPr id="3" name="Text 1"/>
          <p:cNvSpPr/>
          <p:nvPr/>
        </p:nvSpPr>
        <p:spPr>
          <a:xfrm>
            <a:off x="411480" y="73152"/>
            <a:ext cx="1828800" cy="164592"/>
          </a:xfrm>
          <a:prstGeom prst="rect">
            <a:avLst/>
          </a:prstGeom>
          <a:noFill/>
          <a:ln/>
        </p:spPr>
        <p:txBody>
          <a:bodyPr wrap="square" rtlCol="0" anchor="ctr"/>
          <a:lstStyle/>
          <a:p>
            <a:pPr marL="0" indent="0">
              <a:buNone/>
            </a:pPr>
            <a:r>
              <a:rPr lang="en-US" sz="1800" b="1" dirty="0">
                <a:solidFill>
                  <a:srgbClr val="FFFFFF"/>
                </a:solidFill>
                <a:latin typeface="Aptos" pitchFamily="34" charset="0"/>
                <a:ea typeface="Aptos" pitchFamily="34" charset="-122"/>
                <a:cs typeface="Aptos" pitchFamily="34" charset="-120"/>
              </a:rPr>
              <a:t>ARCS</a:t>
            </a:r>
            <a:endParaRPr lang="en-US" sz="1800" dirty="0"/>
          </a:p>
        </p:txBody>
      </p:sp>
      <p:sp>
        <p:nvSpPr>
          <p:cNvPr id="4" name="Shape 2"/>
          <p:cNvSpPr/>
          <p:nvPr/>
        </p:nvSpPr>
        <p:spPr>
          <a:xfrm>
            <a:off x="502920" y="6473952"/>
            <a:ext cx="11155680" cy="0"/>
          </a:xfrm>
          <a:prstGeom prst="line">
            <a:avLst/>
          </a:prstGeom>
          <a:noFill/>
          <a:ln w="12700">
            <a:solidFill>
              <a:srgbClr val="D1D5DB"/>
            </a:solidFill>
            <a:prstDash val="solid"/>
          </a:ln>
        </p:spPr>
      </p:sp>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98872" y="2360350"/>
            <a:ext cx="4345988" cy="502920"/>
          </a:xfrm>
          <a:prstGeom prst="rect">
            <a:avLst/>
          </a:prstGeom>
          <a:noFill/>
          <a:ln/>
        </p:spPr>
        <p:txBody>
          <a:bodyPr wrap="square" rtlCol="0" anchor="ctr"/>
          <a:lstStyle/>
          <a:p>
            <a:pPr marL="0" indent="0">
              <a:buNone/>
            </a:pPr>
            <a:r>
              <a:rPr lang="en-US" sz="2400" b="1" dirty="0">
                <a:solidFill>
                  <a:schemeClr val="accent1">
                    <a:lumMod val="75000"/>
                  </a:schemeClr>
                </a:solidFill>
                <a:latin typeface="Aptos Display" pitchFamily="34" charset="0"/>
                <a:ea typeface="Aptos Display" pitchFamily="34" charset="-122"/>
                <a:cs typeface="Aptos Display" pitchFamily="34" charset="-120"/>
              </a:rPr>
              <a:t>Your Policy. Applied Correctly.</a:t>
            </a:r>
            <a:endParaRPr lang="en-US" sz="2400" dirty="0">
              <a:solidFill>
                <a:schemeClr val="accent1">
                  <a:lumMod val="75000"/>
                </a:schemeClr>
              </a:solidFill>
            </a:endParaRPr>
          </a:p>
        </p:txBody>
      </p:sp>
      <p:sp>
        <p:nvSpPr>
          <p:cNvPr id="4" name="Text 2"/>
          <p:cNvSpPr/>
          <p:nvPr/>
        </p:nvSpPr>
        <p:spPr>
          <a:xfrm>
            <a:off x="986171" y="3226741"/>
            <a:ext cx="8304478" cy="1074058"/>
          </a:xfrm>
          <a:prstGeom prst="rect">
            <a:avLst/>
          </a:prstGeom>
          <a:noFill/>
          <a:ln/>
        </p:spPr>
        <p:txBody>
          <a:bodyPr wrap="square" lIns="25400" tIns="25400" rIns="25400" bIns="25400" rtlCol="0" anchor="ctr">
            <a:normAutofit/>
          </a:bodyPr>
          <a:lstStyle/>
          <a:p>
            <a:r>
              <a:rPr lang="en-GB" sz="1600" dirty="0"/>
              <a:t>ARCS is an AI governance software platform that integrates into your current AI system to implement policy in live workflows, using an English like rule format so stakeholders can review policy more easily and help keep it correct and up to date.</a:t>
            </a:r>
            <a:endParaRPr lang="en-US" sz="1700" dirty="0"/>
          </a:p>
        </p:txBody>
      </p:sp>
      <p:sp>
        <p:nvSpPr>
          <p:cNvPr id="8" name="Shape 6"/>
          <p:cNvSpPr/>
          <p:nvPr/>
        </p:nvSpPr>
        <p:spPr>
          <a:xfrm>
            <a:off x="917419" y="4557749"/>
            <a:ext cx="10195560" cy="731520"/>
          </a:xfrm>
          <a:prstGeom prst="roundRect">
            <a:avLst>
              <a:gd name="adj" fmla="val 6250"/>
            </a:avLst>
          </a:prstGeom>
          <a:solidFill>
            <a:srgbClr val="EAF2FF"/>
          </a:solidFill>
          <a:ln w="12700">
            <a:solidFill>
              <a:srgbClr val="CBD5E1"/>
            </a:solidFill>
            <a:prstDash val="solid"/>
          </a:ln>
        </p:spPr>
      </p:sp>
      <p:sp>
        <p:nvSpPr>
          <p:cNvPr id="9" name="Text 7"/>
          <p:cNvSpPr/>
          <p:nvPr/>
        </p:nvSpPr>
        <p:spPr>
          <a:xfrm>
            <a:off x="1079021" y="4538949"/>
            <a:ext cx="9782670" cy="859536"/>
          </a:xfrm>
          <a:prstGeom prst="rect">
            <a:avLst/>
          </a:prstGeom>
          <a:noFill/>
          <a:ln/>
        </p:spPr>
        <p:txBody>
          <a:bodyPr wrap="square" lIns="25400" tIns="25400" rIns="25400" bIns="25400" rtlCol="0" anchor="ctr">
            <a:normAutofit/>
          </a:bodyPr>
          <a:lstStyle/>
          <a:p>
            <a:r>
              <a:rPr lang="en-GB" dirty="0"/>
              <a:t>An AI governance software platform for helping organisations make sure policy is applied correctly in live AI systems </a:t>
            </a:r>
            <a:endParaRPr lang="en-US" sz="1800" dirty="0"/>
          </a:p>
        </p:txBody>
      </p:sp>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1</a:t>
            </a:fld>
            <a:endParaRPr lang="en-US"/>
          </a:p>
        </p:txBody>
      </p:sp>
      <p:pic>
        <p:nvPicPr>
          <p:cNvPr id="11" name="Picture 10">
            <a:extLst>
              <a:ext uri="{FF2B5EF4-FFF2-40B4-BE49-F238E27FC236}">
                <a16:creationId xmlns:a16="http://schemas.microsoft.com/office/drawing/2014/main" id="{022A376B-E1B3-FBB4-F481-5C12E681D397}"/>
              </a:ext>
            </a:extLst>
          </p:cNvPr>
          <p:cNvPicPr>
            <a:picLocks noChangeAspect="1"/>
          </p:cNvPicPr>
          <p:nvPr/>
        </p:nvPicPr>
        <p:blipFill>
          <a:blip r:embed="rId3"/>
          <a:stretch>
            <a:fillRect/>
          </a:stretch>
        </p:blipFill>
        <p:spPr>
          <a:xfrm>
            <a:off x="7910423" y="942164"/>
            <a:ext cx="1615038" cy="1615038"/>
          </a:xfrm>
          <a:prstGeom prst="rect">
            <a:avLst/>
          </a:prstGeom>
        </p:spPr>
      </p:pic>
      <p:pic>
        <p:nvPicPr>
          <p:cNvPr id="13" name="Picture 12">
            <a:extLst>
              <a:ext uri="{FF2B5EF4-FFF2-40B4-BE49-F238E27FC236}">
                <a16:creationId xmlns:a16="http://schemas.microsoft.com/office/drawing/2014/main" id="{3018A655-0BC6-BCC0-2FE0-A8DCC896425E}"/>
              </a:ext>
            </a:extLst>
          </p:cNvPr>
          <p:cNvPicPr>
            <a:picLocks noChangeAspect="1"/>
          </p:cNvPicPr>
          <p:nvPr/>
        </p:nvPicPr>
        <p:blipFill>
          <a:blip r:embed="rId4"/>
          <a:stretch>
            <a:fillRect/>
          </a:stretch>
        </p:blipFill>
        <p:spPr>
          <a:xfrm>
            <a:off x="986171" y="1179736"/>
            <a:ext cx="1377466" cy="13774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33400" y="1462888"/>
            <a:ext cx="5455920" cy="502920"/>
          </a:xfrm>
          <a:prstGeom prst="rect">
            <a:avLst/>
          </a:prstGeom>
          <a:noFill/>
          <a:ln/>
        </p:spPr>
        <p:txBody>
          <a:bodyPr wrap="square" rtlCol="0" anchor="ctr"/>
          <a:lstStyle/>
          <a:p>
            <a:pPr marL="0" indent="0">
              <a:buNone/>
            </a:pPr>
            <a:r>
              <a:rPr lang="en-US" sz="2400" b="1" dirty="0">
                <a:solidFill>
                  <a:srgbClr val="0F172A"/>
                </a:solidFill>
                <a:latin typeface="Aptos Display" pitchFamily="34" charset="0"/>
                <a:ea typeface="Aptos Display" pitchFamily="34" charset="-122"/>
                <a:cs typeface="Aptos Display" pitchFamily="34" charset="-120"/>
              </a:rPr>
              <a:t>The problem</a:t>
            </a:r>
            <a:endParaRPr lang="en-US" sz="2400" dirty="0"/>
          </a:p>
        </p:txBody>
      </p:sp>
      <p:sp>
        <p:nvSpPr>
          <p:cNvPr id="3" name="Text 1"/>
          <p:cNvSpPr/>
          <p:nvPr/>
        </p:nvSpPr>
        <p:spPr>
          <a:xfrm>
            <a:off x="609600" y="2130551"/>
            <a:ext cx="5303520" cy="1071574"/>
          </a:xfrm>
          <a:prstGeom prst="rect">
            <a:avLst/>
          </a:prstGeom>
          <a:noFill/>
          <a:ln/>
        </p:spPr>
        <p:txBody>
          <a:bodyPr wrap="square" lIns="25400" tIns="25400" rIns="25400" bIns="25400" rtlCol="0" anchor="ctr">
            <a:normAutofit fontScale="92500" lnSpcReduction="10000"/>
          </a:bodyPr>
          <a:lstStyle/>
          <a:p>
            <a:r>
              <a:rPr lang="en-GB" dirty="0">
                <a:solidFill>
                  <a:srgbClr val="111827"/>
                </a:solidFill>
                <a:latin typeface="Aptos" pitchFamily="34" charset="0"/>
              </a:rPr>
              <a:t>Policy may be clear on paper.</a:t>
            </a:r>
          </a:p>
          <a:p>
            <a:br>
              <a:rPr lang="en-GB" dirty="0">
                <a:solidFill>
                  <a:srgbClr val="111827"/>
                </a:solidFill>
                <a:latin typeface="Aptos" pitchFamily="34" charset="0"/>
              </a:rPr>
            </a:br>
            <a:r>
              <a:rPr lang="en-GB" dirty="0">
                <a:solidFill>
                  <a:srgbClr val="111827"/>
                </a:solidFill>
                <a:latin typeface="Aptos" pitchFamily="34" charset="0"/>
              </a:rPr>
              <a:t>But once an AI system is live, that policy gets translated into prompts, tools, retrieval, workflow logic and code.</a:t>
            </a:r>
            <a:endParaRPr lang="en-US" dirty="0">
              <a:solidFill>
                <a:srgbClr val="111827"/>
              </a:solidFill>
              <a:latin typeface="Aptos" pitchFamily="34" charset="0"/>
            </a:endParaRPr>
          </a:p>
        </p:txBody>
      </p:sp>
      <p:sp>
        <p:nvSpPr>
          <p:cNvPr id="4" name="Text 2"/>
          <p:cNvSpPr/>
          <p:nvPr/>
        </p:nvSpPr>
        <p:spPr>
          <a:xfrm>
            <a:off x="609600" y="3531611"/>
            <a:ext cx="5486400" cy="822960"/>
          </a:xfrm>
          <a:prstGeom prst="rect">
            <a:avLst/>
          </a:prstGeom>
          <a:noFill/>
          <a:ln/>
        </p:spPr>
        <p:txBody>
          <a:bodyPr wrap="square" lIns="25400" tIns="25400" rIns="25400" bIns="25400" rtlCol="0" anchor="ctr">
            <a:normAutofit lnSpcReduction="10000"/>
          </a:bodyPr>
          <a:lstStyle/>
          <a:p>
            <a:r>
              <a:rPr lang="en-GB" dirty="0"/>
              <a:t>At that point, it becomes harder for non engineering stakeholders to see whether the running system is actually doing what the policy requires.</a:t>
            </a:r>
            <a:endParaRPr lang="en-US" sz="1800" dirty="0"/>
          </a:p>
        </p:txBody>
      </p:sp>
      <p:sp>
        <p:nvSpPr>
          <p:cNvPr id="6" name="Text 4"/>
          <p:cNvSpPr/>
          <p:nvPr/>
        </p:nvSpPr>
        <p:spPr>
          <a:xfrm>
            <a:off x="640080" y="4834157"/>
            <a:ext cx="4114800" cy="320040"/>
          </a:xfrm>
          <a:prstGeom prst="rect">
            <a:avLst/>
          </a:prstGeom>
          <a:noFill/>
          <a:ln/>
        </p:spPr>
        <p:txBody>
          <a:bodyPr wrap="square" lIns="25400" tIns="25400" rIns="25400" bIns="25400" rtlCol="0" anchor="ctr">
            <a:normAutofit/>
          </a:bodyPr>
          <a:lstStyle/>
          <a:p>
            <a:pPr marL="0" indent="0">
              <a:buNone/>
            </a:pPr>
            <a:r>
              <a:rPr lang="en-US" sz="1600" b="1" dirty="0">
                <a:solidFill>
                  <a:srgbClr val="2563EB"/>
                </a:solidFill>
                <a:latin typeface="Aptos" pitchFamily="34" charset="0"/>
                <a:ea typeface="Aptos" pitchFamily="34" charset="-122"/>
                <a:cs typeface="Aptos" pitchFamily="34" charset="-120"/>
              </a:rPr>
              <a:t>ARCS is built to close that gap.</a:t>
            </a:r>
            <a:endParaRPr lang="en-US" sz="1600" dirty="0"/>
          </a:p>
        </p:txBody>
      </p:sp>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2</a:t>
            </a:fld>
            <a:endParaRPr lang="en-US"/>
          </a:p>
        </p:txBody>
      </p:sp>
      <p:pic>
        <p:nvPicPr>
          <p:cNvPr id="12" name="Picture 11">
            <a:extLst>
              <a:ext uri="{FF2B5EF4-FFF2-40B4-BE49-F238E27FC236}">
                <a16:creationId xmlns:a16="http://schemas.microsoft.com/office/drawing/2014/main" id="{A6A0A54A-5318-BCE1-A76B-11091D4764F2}"/>
              </a:ext>
            </a:extLst>
          </p:cNvPr>
          <p:cNvPicPr>
            <a:picLocks noChangeAspect="1"/>
          </p:cNvPicPr>
          <p:nvPr/>
        </p:nvPicPr>
        <p:blipFill>
          <a:blip r:embed="rId3"/>
          <a:stretch>
            <a:fillRect/>
          </a:stretch>
        </p:blipFill>
        <p:spPr>
          <a:xfrm>
            <a:off x="7758229" y="892698"/>
            <a:ext cx="2114415" cy="48673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79695" y="559854"/>
            <a:ext cx="2715595" cy="502920"/>
          </a:xfrm>
          <a:prstGeom prst="rect">
            <a:avLst/>
          </a:prstGeom>
          <a:noFill/>
          <a:ln/>
        </p:spPr>
        <p:txBody>
          <a:bodyPr wrap="square" rtlCol="0" anchor="ctr"/>
          <a:lstStyle/>
          <a:p>
            <a:pPr marL="0" indent="0">
              <a:buNone/>
            </a:pPr>
            <a:r>
              <a:rPr lang="en-US" sz="2400" b="1" dirty="0">
                <a:solidFill>
                  <a:srgbClr val="0F172A"/>
                </a:solidFill>
                <a:latin typeface="Aptos Display" pitchFamily="34" charset="0"/>
                <a:ea typeface="Aptos Display" pitchFamily="34" charset="-122"/>
                <a:cs typeface="Aptos Display" pitchFamily="34" charset="-120"/>
              </a:rPr>
              <a:t>The core problem</a:t>
            </a:r>
            <a:endParaRPr lang="en-US" sz="2400" dirty="0"/>
          </a:p>
        </p:txBody>
      </p:sp>
      <p:sp>
        <p:nvSpPr>
          <p:cNvPr id="3" name="Text 1"/>
          <p:cNvSpPr/>
          <p:nvPr/>
        </p:nvSpPr>
        <p:spPr>
          <a:xfrm>
            <a:off x="658368" y="1325880"/>
            <a:ext cx="7132320" cy="320040"/>
          </a:xfrm>
          <a:prstGeom prst="rect">
            <a:avLst/>
          </a:prstGeom>
          <a:noFill/>
          <a:ln/>
        </p:spPr>
        <p:txBody>
          <a:bodyPr wrap="square" lIns="25400" tIns="25400" rIns="25400" bIns="25400" rtlCol="0" anchor="ctr">
            <a:normAutofit fontScale="92500" lnSpcReduction="10000"/>
          </a:bodyPr>
          <a:lstStyle/>
          <a:p>
            <a:pPr marL="0" indent="0">
              <a:buNone/>
            </a:pPr>
            <a:r>
              <a:rPr lang="en-US" sz="1900" b="1" dirty="0">
                <a:solidFill>
                  <a:srgbClr val="111827"/>
                </a:solidFill>
                <a:latin typeface="Aptos" pitchFamily="34" charset="0"/>
                <a:ea typeface="Aptos" pitchFamily="34" charset="-122"/>
                <a:cs typeface="Aptos" pitchFamily="34" charset="-120"/>
              </a:rPr>
              <a:t>Policy is often defined by one group and implemented by another.</a:t>
            </a:r>
            <a:endParaRPr lang="en-US" sz="1900" dirty="0"/>
          </a:p>
        </p:txBody>
      </p:sp>
      <p:sp>
        <p:nvSpPr>
          <p:cNvPr id="4" name="Text 2"/>
          <p:cNvSpPr/>
          <p:nvPr/>
        </p:nvSpPr>
        <p:spPr>
          <a:xfrm>
            <a:off x="658368" y="1783080"/>
            <a:ext cx="5577840" cy="960120"/>
          </a:xfrm>
          <a:prstGeom prst="rect">
            <a:avLst/>
          </a:prstGeom>
          <a:noFill/>
          <a:ln/>
        </p:spPr>
        <p:txBody>
          <a:bodyPr wrap="square" lIns="25400" tIns="25400" rIns="25400" bIns="25400" rtlCol="0" anchor="ctr">
            <a:normAutofit/>
          </a:bodyPr>
          <a:lstStyle/>
          <a:p>
            <a:pPr marL="0" indent="0">
              <a:buNone/>
            </a:pPr>
            <a:r>
              <a:rPr lang="en-US" sz="1600" dirty="0">
                <a:solidFill>
                  <a:srgbClr val="111827"/>
                </a:solidFill>
                <a:latin typeface="Aptos" pitchFamily="34" charset="0"/>
                <a:ea typeface="Aptos" pitchFamily="34" charset="-122"/>
                <a:cs typeface="Aptos" pitchFamily="34" charset="-120"/>
              </a:rPr>
              <a:t>Legal, governance, risk or business teams may define the policy. Engineering then translates that policy into prompts, tools, retrieval, workflow logic and code.</a:t>
            </a:r>
            <a:endParaRPr lang="en-US" sz="1600" dirty="0"/>
          </a:p>
        </p:txBody>
      </p:sp>
      <p:sp>
        <p:nvSpPr>
          <p:cNvPr id="5" name="Text 3"/>
          <p:cNvSpPr/>
          <p:nvPr/>
        </p:nvSpPr>
        <p:spPr>
          <a:xfrm>
            <a:off x="658368" y="2834640"/>
            <a:ext cx="5577840" cy="868680"/>
          </a:xfrm>
          <a:prstGeom prst="rect">
            <a:avLst/>
          </a:prstGeom>
          <a:noFill/>
          <a:ln/>
        </p:spPr>
        <p:txBody>
          <a:bodyPr wrap="square" lIns="25400" tIns="25400" rIns="25400" bIns="25400" rtlCol="0" anchor="ctr">
            <a:normAutofit/>
          </a:bodyPr>
          <a:lstStyle/>
          <a:p>
            <a:pPr marL="0" indent="0">
              <a:buNone/>
            </a:pPr>
            <a:r>
              <a:rPr lang="en-US" sz="1600" dirty="0">
                <a:solidFill>
                  <a:srgbClr val="111827"/>
                </a:solidFill>
                <a:latin typeface="Aptos" pitchFamily="34" charset="0"/>
                <a:ea typeface="Aptos" pitchFamily="34" charset="-122"/>
                <a:cs typeface="Aptos" pitchFamily="34" charset="-120"/>
              </a:rPr>
              <a:t>At that point, the people responsible for the policy often have no direct way to verify whether it was implemented correctly in the live system.</a:t>
            </a:r>
            <a:endParaRPr lang="en-US" sz="1600" dirty="0"/>
          </a:p>
        </p:txBody>
      </p:sp>
      <p:sp>
        <p:nvSpPr>
          <p:cNvPr id="6" name="Text 4"/>
          <p:cNvSpPr/>
          <p:nvPr/>
        </p:nvSpPr>
        <p:spPr>
          <a:xfrm>
            <a:off x="658368" y="3822192"/>
            <a:ext cx="5577840" cy="502920"/>
          </a:xfrm>
          <a:prstGeom prst="rect">
            <a:avLst/>
          </a:prstGeom>
          <a:noFill/>
          <a:ln/>
        </p:spPr>
        <p:txBody>
          <a:bodyPr wrap="square" lIns="25400" tIns="25400" rIns="25400" bIns="25400" rtlCol="0" anchor="ctr">
            <a:normAutofit lnSpcReduction="10000"/>
          </a:bodyPr>
          <a:lstStyle/>
          <a:p>
            <a:pPr marL="0" indent="0">
              <a:buNone/>
            </a:pPr>
            <a:r>
              <a:rPr lang="en-US" sz="1600" dirty="0">
                <a:solidFill>
                  <a:srgbClr val="111827"/>
                </a:solidFill>
                <a:latin typeface="Aptos" pitchFamily="34" charset="0"/>
                <a:ea typeface="Aptos" pitchFamily="34" charset="-122"/>
                <a:cs typeface="Aptos" pitchFamily="34" charset="-120"/>
              </a:rPr>
              <a:t>They have to rely on documents, tickets, conversations and trust.</a:t>
            </a:r>
            <a:endParaRPr lang="en-US" sz="1600" dirty="0"/>
          </a:p>
        </p:txBody>
      </p:sp>
      <p:sp>
        <p:nvSpPr>
          <p:cNvPr id="7" name="Text 5"/>
          <p:cNvSpPr/>
          <p:nvPr/>
        </p:nvSpPr>
        <p:spPr>
          <a:xfrm>
            <a:off x="658368" y="4462272"/>
            <a:ext cx="5760720" cy="822960"/>
          </a:xfrm>
          <a:prstGeom prst="rect">
            <a:avLst/>
          </a:prstGeom>
          <a:noFill/>
          <a:ln/>
        </p:spPr>
        <p:txBody>
          <a:bodyPr wrap="square" lIns="25400" tIns="25400" rIns="25400" bIns="25400" rtlCol="0" anchor="ctr">
            <a:normAutofit/>
          </a:bodyPr>
          <a:lstStyle/>
          <a:p>
            <a:pPr marL="0" indent="0">
              <a:buNone/>
            </a:pPr>
            <a:r>
              <a:rPr lang="en-US" sz="1600" b="1" dirty="0">
                <a:solidFill>
                  <a:srgbClr val="2563EB"/>
                </a:solidFill>
                <a:latin typeface="Aptos" pitchFamily="34" charset="0"/>
                <a:ea typeface="Aptos" pitchFamily="34" charset="-122"/>
                <a:cs typeface="Aptos" pitchFamily="34" charset="-120"/>
              </a:rPr>
              <a:t>So the main problem is not just whether policy exists. It is whether the live system is actually applying that policy correctly.</a:t>
            </a:r>
            <a:endParaRPr lang="en-US" sz="1600" dirty="0"/>
          </a:p>
        </p:txBody>
      </p:sp>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3</a:t>
            </a:fld>
            <a:endParaRPr lang="en-US"/>
          </a:p>
        </p:txBody>
      </p:sp>
      <p:pic>
        <p:nvPicPr>
          <p:cNvPr id="12" name="Picture 11">
            <a:extLst>
              <a:ext uri="{FF2B5EF4-FFF2-40B4-BE49-F238E27FC236}">
                <a16:creationId xmlns:a16="http://schemas.microsoft.com/office/drawing/2014/main" id="{EB9E6D62-E23F-AE65-75A3-2E5F254EA9D0}"/>
              </a:ext>
            </a:extLst>
          </p:cNvPr>
          <p:cNvPicPr>
            <a:picLocks noChangeAspect="1"/>
          </p:cNvPicPr>
          <p:nvPr/>
        </p:nvPicPr>
        <p:blipFill>
          <a:blip r:embed="rId3"/>
          <a:stretch>
            <a:fillRect/>
          </a:stretch>
        </p:blipFill>
        <p:spPr>
          <a:xfrm>
            <a:off x="8308814" y="836910"/>
            <a:ext cx="2336182" cy="535284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40080" y="548640"/>
            <a:ext cx="10972800" cy="502920"/>
          </a:xfrm>
          <a:prstGeom prst="rect">
            <a:avLst/>
          </a:prstGeom>
          <a:noFill/>
          <a:ln/>
        </p:spPr>
        <p:txBody>
          <a:bodyPr wrap="square" rtlCol="0" anchor="ctr"/>
          <a:lstStyle/>
          <a:p>
            <a:pPr marL="0" indent="0">
              <a:buNone/>
            </a:pPr>
            <a:r>
              <a:rPr lang="en-US" sz="2400" b="1" dirty="0">
                <a:solidFill>
                  <a:srgbClr val="0F172A"/>
                </a:solidFill>
                <a:latin typeface="Aptos Display" pitchFamily="34" charset="0"/>
                <a:ea typeface="Aptos Display" pitchFamily="34" charset="-122"/>
                <a:cs typeface="Aptos Display" pitchFamily="34" charset="-120"/>
              </a:rPr>
              <a:t>Why this gets worse over time</a:t>
            </a:r>
            <a:endParaRPr lang="en-US" sz="2400" dirty="0"/>
          </a:p>
        </p:txBody>
      </p:sp>
      <p:sp>
        <p:nvSpPr>
          <p:cNvPr id="3" name="Text 1"/>
          <p:cNvSpPr/>
          <p:nvPr/>
        </p:nvSpPr>
        <p:spPr>
          <a:xfrm>
            <a:off x="658368" y="1325880"/>
            <a:ext cx="5577840" cy="320040"/>
          </a:xfrm>
          <a:prstGeom prst="rect">
            <a:avLst/>
          </a:prstGeom>
          <a:noFill/>
          <a:ln/>
        </p:spPr>
        <p:txBody>
          <a:bodyPr wrap="square" lIns="25400" tIns="25400" rIns="25400" bIns="25400" rtlCol="0" anchor="ctr">
            <a:normAutofit lnSpcReduction="10000"/>
          </a:bodyPr>
          <a:lstStyle/>
          <a:p>
            <a:pPr marL="0" indent="0">
              <a:buNone/>
            </a:pPr>
            <a:r>
              <a:rPr lang="en-US" sz="1900" b="1" dirty="0">
                <a:solidFill>
                  <a:srgbClr val="111827"/>
                </a:solidFill>
                <a:latin typeface="Aptos" pitchFamily="34" charset="0"/>
                <a:ea typeface="Aptos" pitchFamily="34" charset="-122"/>
                <a:cs typeface="Aptos" pitchFamily="34" charset="-120"/>
              </a:rPr>
              <a:t>The implementation process is usually static.</a:t>
            </a:r>
            <a:endParaRPr lang="en-US" sz="1900" dirty="0"/>
          </a:p>
        </p:txBody>
      </p:sp>
      <p:sp>
        <p:nvSpPr>
          <p:cNvPr id="4" name="Text 2"/>
          <p:cNvSpPr/>
          <p:nvPr/>
        </p:nvSpPr>
        <p:spPr>
          <a:xfrm>
            <a:off x="658368" y="1783080"/>
            <a:ext cx="5486400" cy="822960"/>
          </a:xfrm>
          <a:prstGeom prst="rect">
            <a:avLst/>
          </a:prstGeom>
          <a:noFill/>
          <a:ln/>
        </p:spPr>
        <p:txBody>
          <a:bodyPr wrap="square" lIns="25400" tIns="25400" rIns="25400" bIns="25400" rtlCol="0" anchor="ctr">
            <a:normAutofit/>
          </a:bodyPr>
          <a:lstStyle/>
          <a:p>
            <a:pPr marL="0" indent="0">
              <a:buNone/>
            </a:pPr>
            <a:r>
              <a:rPr lang="en-US" sz="1600" dirty="0">
                <a:solidFill>
                  <a:srgbClr val="111827"/>
                </a:solidFill>
                <a:latin typeface="Aptos" pitchFamily="34" charset="0"/>
                <a:ea typeface="Aptos" pitchFamily="34" charset="-122"/>
                <a:cs typeface="Aptos" pitchFamily="34" charset="-120"/>
              </a:rPr>
              <a:t>A new policy or policy change arrives. Engineering has to interpret it and update the system in different places.</a:t>
            </a:r>
            <a:endParaRPr lang="en-US" sz="1600" dirty="0"/>
          </a:p>
        </p:txBody>
      </p:sp>
      <p:sp>
        <p:nvSpPr>
          <p:cNvPr id="5" name="Text 3"/>
          <p:cNvSpPr/>
          <p:nvPr/>
        </p:nvSpPr>
        <p:spPr>
          <a:xfrm>
            <a:off x="658368" y="2697480"/>
            <a:ext cx="5486400" cy="548640"/>
          </a:xfrm>
          <a:prstGeom prst="rect">
            <a:avLst/>
          </a:prstGeom>
          <a:noFill/>
          <a:ln/>
        </p:spPr>
        <p:txBody>
          <a:bodyPr wrap="square" lIns="25400" tIns="25400" rIns="25400" bIns="25400" rtlCol="0" anchor="ctr">
            <a:normAutofit/>
          </a:bodyPr>
          <a:lstStyle/>
          <a:p>
            <a:pPr marL="0" indent="0">
              <a:buNone/>
            </a:pPr>
            <a:r>
              <a:rPr lang="en-US" sz="1600" dirty="0">
                <a:solidFill>
                  <a:srgbClr val="111827"/>
                </a:solidFill>
                <a:latin typeface="Aptos" pitchFamily="34" charset="0"/>
                <a:ea typeface="Aptos" pitchFamily="34" charset="-122"/>
                <a:cs typeface="Aptos" pitchFamily="34" charset="-120"/>
              </a:rPr>
              <a:t>Until that work is done, the live system may still be running outdated policy.</a:t>
            </a:r>
            <a:endParaRPr lang="en-US" sz="1600" dirty="0"/>
          </a:p>
        </p:txBody>
      </p:sp>
      <p:sp>
        <p:nvSpPr>
          <p:cNvPr id="6" name="Text 4"/>
          <p:cNvSpPr/>
          <p:nvPr/>
        </p:nvSpPr>
        <p:spPr>
          <a:xfrm>
            <a:off x="658368" y="3364992"/>
            <a:ext cx="5486400" cy="1005840"/>
          </a:xfrm>
          <a:prstGeom prst="rect">
            <a:avLst/>
          </a:prstGeom>
          <a:noFill/>
          <a:ln/>
        </p:spPr>
        <p:txBody>
          <a:bodyPr wrap="square" lIns="25400" tIns="25400" rIns="25400" bIns="25400" rtlCol="0" anchor="ctr">
            <a:normAutofit/>
          </a:bodyPr>
          <a:lstStyle/>
          <a:p>
            <a:pPr marL="0" indent="0">
              <a:buNone/>
            </a:pPr>
            <a:r>
              <a:rPr lang="en-US" sz="1600" dirty="0">
                <a:solidFill>
                  <a:srgbClr val="111827"/>
                </a:solidFill>
                <a:latin typeface="Aptos" pitchFamily="34" charset="0"/>
                <a:ea typeface="Aptos" pitchFamily="34" charset="-122"/>
                <a:cs typeface="Aptos" pitchFamily="34" charset="-120"/>
              </a:rPr>
              <a:t>And even after the update is made, the people responsible for the policy still may not have a clear way to confirm that it is now correct across the running system.</a:t>
            </a:r>
            <a:endParaRPr lang="en-US" sz="1600" dirty="0"/>
          </a:p>
        </p:txBody>
      </p:sp>
      <p:sp>
        <p:nvSpPr>
          <p:cNvPr id="7" name="Text 5"/>
          <p:cNvSpPr/>
          <p:nvPr/>
        </p:nvSpPr>
        <p:spPr>
          <a:xfrm>
            <a:off x="658368" y="4480560"/>
            <a:ext cx="5486400" cy="365760"/>
          </a:xfrm>
          <a:prstGeom prst="rect">
            <a:avLst/>
          </a:prstGeom>
          <a:noFill/>
          <a:ln/>
        </p:spPr>
        <p:txBody>
          <a:bodyPr wrap="square" lIns="25400" tIns="25400" rIns="25400" bIns="25400" rtlCol="0" anchor="ctr">
            <a:normAutofit fontScale="92500"/>
          </a:bodyPr>
          <a:lstStyle/>
          <a:p>
            <a:pPr marL="0" indent="0">
              <a:buNone/>
            </a:pPr>
            <a:r>
              <a:rPr lang="en-US" sz="1600" b="1" dirty="0">
                <a:solidFill>
                  <a:srgbClr val="111827"/>
                </a:solidFill>
                <a:latin typeface="Aptos" pitchFamily="34" charset="0"/>
                <a:ea typeface="Aptos" pitchFamily="34" charset="-122"/>
                <a:cs typeface="Aptos" pitchFamily="34" charset="-120"/>
              </a:rPr>
              <a:t>Policy does not change only once. It changes again and again.</a:t>
            </a:r>
            <a:endParaRPr lang="en-US" sz="1600" dirty="0"/>
          </a:p>
        </p:txBody>
      </p:sp>
      <p:sp>
        <p:nvSpPr>
          <p:cNvPr id="8" name="Text 6"/>
          <p:cNvSpPr/>
          <p:nvPr/>
        </p:nvSpPr>
        <p:spPr>
          <a:xfrm>
            <a:off x="658368" y="5057495"/>
            <a:ext cx="5486400" cy="777240"/>
          </a:xfrm>
          <a:prstGeom prst="rect">
            <a:avLst/>
          </a:prstGeom>
          <a:noFill/>
          <a:ln/>
        </p:spPr>
        <p:txBody>
          <a:bodyPr wrap="square" lIns="25400" tIns="25400" rIns="25400" bIns="25400" rtlCol="0" anchor="ctr">
            <a:normAutofit lnSpcReduction="10000"/>
          </a:bodyPr>
          <a:lstStyle/>
          <a:p>
            <a:pPr marL="0" indent="0">
              <a:buNone/>
            </a:pPr>
            <a:r>
              <a:rPr lang="en-US" sz="1600" dirty="0">
                <a:solidFill>
                  <a:srgbClr val="2563EB"/>
                </a:solidFill>
                <a:latin typeface="Aptos" pitchFamily="34" charset="0"/>
                <a:ea typeface="Aptos" pitchFamily="34" charset="-122"/>
                <a:cs typeface="Aptos" pitchFamily="34" charset="-120"/>
              </a:rPr>
              <a:t>So the gap widens over time as policy changes, systems evolve and more implementation logic builds up across the live environment.</a:t>
            </a:r>
            <a:endParaRPr lang="en-US" sz="1600" dirty="0"/>
          </a:p>
        </p:txBody>
      </p:sp>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4</a:t>
            </a:fld>
            <a:endParaRPr lang="en-US"/>
          </a:p>
        </p:txBody>
      </p:sp>
      <p:pic>
        <p:nvPicPr>
          <p:cNvPr id="13" name="Picture 12">
            <a:extLst>
              <a:ext uri="{FF2B5EF4-FFF2-40B4-BE49-F238E27FC236}">
                <a16:creationId xmlns:a16="http://schemas.microsoft.com/office/drawing/2014/main" id="{F4ADADD0-DEE3-DDDE-9303-D3540071AC45}"/>
              </a:ext>
            </a:extLst>
          </p:cNvPr>
          <p:cNvPicPr>
            <a:picLocks noChangeAspect="1"/>
          </p:cNvPicPr>
          <p:nvPr/>
        </p:nvPicPr>
        <p:blipFill>
          <a:blip r:embed="rId3"/>
          <a:stretch>
            <a:fillRect/>
          </a:stretch>
        </p:blipFill>
        <p:spPr>
          <a:xfrm>
            <a:off x="7337349" y="371626"/>
            <a:ext cx="3171986" cy="598673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40080" y="548640"/>
            <a:ext cx="10972800" cy="502920"/>
          </a:xfrm>
          <a:prstGeom prst="rect">
            <a:avLst/>
          </a:prstGeom>
          <a:noFill/>
          <a:ln/>
        </p:spPr>
        <p:txBody>
          <a:bodyPr wrap="square" rtlCol="0" anchor="ctr"/>
          <a:lstStyle/>
          <a:p>
            <a:pPr marL="0" indent="0">
              <a:buNone/>
            </a:pPr>
            <a:r>
              <a:rPr lang="en-US" sz="2400" b="1" dirty="0">
                <a:solidFill>
                  <a:srgbClr val="0F172A"/>
                </a:solidFill>
                <a:latin typeface="Aptos Display" pitchFamily="34" charset="0"/>
                <a:ea typeface="Aptos Display" pitchFamily="34" charset="-122"/>
                <a:cs typeface="Aptos Display" pitchFamily="34" charset="-120"/>
              </a:rPr>
              <a:t>What teams often do today</a:t>
            </a:r>
            <a:endParaRPr lang="en-US" sz="2400" dirty="0"/>
          </a:p>
        </p:txBody>
      </p:sp>
      <p:sp>
        <p:nvSpPr>
          <p:cNvPr id="3" name="Text 1"/>
          <p:cNvSpPr/>
          <p:nvPr/>
        </p:nvSpPr>
        <p:spPr>
          <a:xfrm>
            <a:off x="658368" y="1325880"/>
            <a:ext cx="5669280" cy="320040"/>
          </a:xfrm>
          <a:prstGeom prst="rect">
            <a:avLst/>
          </a:prstGeom>
          <a:noFill/>
          <a:ln/>
        </p:spPr>
        <p:txBody>
          <a:bodyPr wrap="square" lIns="25400" tIns="25400" rIns="25400" bIns="25400" rtlCol="0" anchor="ctr">
            <a:normAutofit lnSpcReduction="10000"/>
          </a:bodyPr>
          <a:lstStyle/>
          <a:p>
            <a:pPr marL="0" indent="0">
              <a:buNone/>
            </a:pPr>
            <a:r>
              <a:rPr lang="en-US" sz="1900" b="1" dirty="0">
                <a:solidFill>
                  <a:srgbClr val="111827"/>
                </a:solidFill>
                <a:latin typeface="Aptos" pitchFamily="34" charset="0"/>
                <a:ea typeface="Aptos" pitchFamily="34" charset="-122"/>
                <a:cs typeface="Aptos" pitchFamily="34" charset="-120"/>
              </a:rPr>
              <a:t>Many teams build this themselves.</a:t>
            </a:r>
            <a:endParaRPr lang="en-US" sz="1900" dirty="0"/>
          </a:p>
        </p:txBody>
      </p:sp>
      <p:sp>
        <p:nvSpPr>
          <p:cNvPr id="4" name="Text 2"/>
          <p:cNvSpPr/>
          <p:nvPr/>
        </p:nvSpPr>
        <p:spPr>
          <a:xfrm>
            <a:off x="658368" y="1783080"/>
            <a:ext cx="5486400" cy="868680"/>
          </a:xfrm>
          <a:prstGeom prst="rect">
            <a:avLst/>
          </a:prstGeom>
          <a:noFill/>
          <a:ln/>
        </p:spPr>
        <p:txBody>
          <a:bodyPr wrap="square" lIns="25400" tIns="25400" rIns="25400" bIns="25400" rtlCol="0" anchor="ctr">
            <a:normAutofit/>
          </a:bodyPr>
          <a:lstStyle/>
          <a:p>
            <a:pPr marL="0" indent="0">
              <a:buNone/>
            </a:pPr>
            <a:r>
              <a:rPr lang="en-US" sz="1600" dirty="0">
                <a:solidFill>
                  <a:srgbClr val="111827"/>
                </a:solidFill>
                <a:latin typeface="Aptos" pitchFamily="34" charset="0"/>
                <a:ea typeface="Aptos" pitchFamily="34" charset="-122"/>
                <a:cs typeface="Aptos" pitchFamily="34" charset="-120"/>
              </a:rPr>
              <a:t>They add checks into prompts, code and workflow logic. Over time, that becomes an internal policy layer.</a:t>
            </a:r>
            <a:endParaRPr lang="en-US" sz="1600" dirty="0"/>
          </a:p>
        </p:txBody>
      </p:sp>
      <p:sp>
        <p:nvSpPr>
          <p:cNvPr id="5" name="Text 3"/>
          <p:cNvSpPr/>
          <p:nvPr/>
        </p:nvSpPr>
        <p:spPr>
          <a:xfrm>
            <a:off x="658368" y="2743200"/>
            <a:ext cx="5486400" cy="548640"/>
          </a:xfrm>
          <a:prstGeom prst="rect">
            <a:avLst/>
          </a:prstGeom>
          <a:noFill/>
          <a:ln/>
        </p:spPr>
        <p:txBody>
          <a:bodyPr wrap="square" lIns="25400" tIns="25400" rIns="25400" bIns="25400" rtlCol="0" anchor="ctr">
            <a:normAutofit/>
          </a:bodyPr>
          <a:lstStyle/>
          <a:p>
            <a:pPr marL="0" indent="0">
              <a:buNone/>
            </a:pPr>
            <a:r>
              <a:rPr lang="en-US" sz="1600" dirty="0">
                <a:solidFill>
                  <a:srgbClr val="111827"/>
                </a:solidFill>
                <a:latin typeface="Aptos" pitchFamily="34" charset="0"/>
                <a:ea typeface="Aptos" pitchFamily="34" charset="-122"/>
                <a:cs typeface="Aptos" pitchFamily="34" charset="-120"/>
              </a:rPr>
              <a:t>That can work for a while. But it creates a more static model.</a:t>
            </a:r>
            <a:endParaRPr lang="en-US" sz="1600" dirty="0"/>
          </a:p>
        </p:txBody>
      </p:sp>
      <p:sp>
        <p:nvSpPr>
          <p:cNvPr id="6" name="Text 4"/>
          <p:cNvSpPr/>
          <p:nvPr/>
        </p:nvSpPr>
        <p:spPr>
          <a:xfrm>
            <a:off x="841248" y="3474720"/>
            <a:ext cx="5394960" cy="1965960"/>
          </a:xfrm>
          <a:prstGeom prst="rect">
            <a:avLst/>
          </a:prstGeom>
          <a:noFill/>
          <a:ln/>
        </p:spPr>
        <p:txBody>
          <a:bodyPr wrap="square" lIns="38100" tIns="38100" rIns="38100" bIns="38100" rtlCol="0" anchor="t"/>
          <a:lstStyle/>
          <a:p>
            <a:pPr marL="171450" indent="-171450">
              <a:buSzPct val="100000"/>
              <a:buChar char="•"/>
            </a:pPr>
            <a:r>
              <a:rPr lang="en-US" sz="1500" dirty="0">
                <a:solidFill>
                  <a:srgbClr val="111827"/>
                </a:solidFill>
                <a:latin typeface="Aptos" pitchFamily="34" charset="0"/>
                <a:ea typeface="Aptos" pitchFamily="34" charset="-122"/>
                <a:cs typeface="Aptos" pitchFamily="34" charset="-120"/>
              </a:rPr>
              <a:t>Policy is spread across the system</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Harder to see what is currently running</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Harder to see where it runs</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Harder to see when it activates</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Harder to see how it is applied</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Harder to change with confidence</a:t>
            </a:r>
            <a:endParaRPr lang="en-US" sz="1500" dirty="0"/>
          </a:p>
        </p:txBody>
      </p:sp>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5</a:t>
            </a:fld>
            <a:endParaRPr lang="en-US"/>
          </a:p>
        </p:txBody>
      </p:sp>
      <p:pic>
        <p:nvPicPr>
          <p:cNvPr id="13" name="Picture 12">
            <a:extLst>
              <a:ext uri="{FF2B5EF4-FFF2-40B4-BE49-F238E27FC236}">
                <a16:creationId xmlns:a16="http://schemas.microsoft.com/office/drawing/2014/main" id="{FFCA89D7-F622-6B28-8CE4-B697A1B60C7E}"/>
              </a:ext>
            </a:extLst>
          </p:cNvPr>
          <p:cNvPicPr>
            <a:picLocks noChangeAspect="1"/>
          </p:cNvPicPr>
          <p:nvPr/>
        </p:nvPicPr>
        <p:blipFill>
          <a:blip r:embed="rId3"/>
          <a:stretch>
            <a:fillRect/>
          </a:stretch>
        </p:blipFill>
        <p:spPr>
          <a:xfrm>
            <a:off x="6217920" y="800100"/>
            <a:ext cx="5394960" cy="427014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40080" y="548640"/>
            <a:ext cx="10972800" cy="502920"/>
          </a:xfrm>
          <a:prstGeom prst="rect">
            <a:avLst/>
          </a:prstGeom>
          <a:noFill/>
          <a:ln/>
        </p:spPr>
        <p:txBody>
          <a:bodyPr wrap="square" rtlCol="0" anchor="ctr"/>
          <a:lstStyle/>
          <a:p>
            <a:pPr marL="0" indent="0">
              <a:buNone/>
            </a:pPr>
            <a:r>
              <a:rPr lang="en-US" sz="2400" b="1" dirty="0">
                <a:solidFill>
                  <a:srgbClr val="0F172A"/>
                </a:solidFill>
                <a:latin typeface="Aptos Display" pitchFamily="34" charset="0"/>
                <a:ea typeface="Aptos Display" pitchFamily="34" charset="-122"/>
                <a:cs typeface="Aptos Display" pitchFamily="34" charset="-120"/>
              </a:rPr>
              <a:t>What ARCS provides</a:t>
            </a:r>
            <a:endParaRPr lang="en-US" sz="2400" dirty="0"/>
          </a:p>
        </p:txBody>
      </p:sp>
      <p:sp>
        <p:nvSpPr>
          <p:cNvPr id="3" name="Shape 1"/>
          <p:cNvSpPr/>
          <p:nvPr/>
        </p:nvSpPr>
        <p:spPr>
          <a:xfrm>
            <a:off x="673608" y="1417320"/>
            <a:ext cx="2606040" cy="1280160"/>
          </a:xfrm>
          <a:prstGeom prst="roundRect">
            <a:avLst>
              <a:gd name="adj" fmla="val 3571"/>
            </a:avLst>
          </a:prstGeom>
          <a:solidFill>
            <a:srgbClr val="F8FAFC"/>
          </a:solidFill>
          <a:ln w="12700">
            <a:solidFill>
              <a:srgbClr val="CBD5E1"/>
            </a:solidFill>
            <a:prstDash val="solid"/>
          </a:ln>
        </p:spPr>
      </p:sp>
      <p:sp>
        <p:nvSpPr>
          <p:cNvPr id="4" name="Text 2"/>
          <p:cNvSpPr/>
          <p:nvPr/>
        </p:nvSpPr>
        <p:spPr>
          <a:xfrm>
            <a:off x="804672" y="1527048"/>
            <a:ext cx="231343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What policy is running</a:t>
            </a:r>
            <a:endParaRPr lang="en-US" sz="1400" dirty="0"/>
          </a:p>
        </p:txBody>
      </p:sp>
      <p:sp>
        <p:nvSpPr>
          <p:cNvPr id="5" name="Text 3"/>
          <p:cNvSpPr/>
          <p:nvPr/>
        </p:nvSpPr>
        <p:spPr>
          <a:xfrm>
            <a:off x="844296" y="1988820"/>
            <a:ext cx="2313432" cy="429768"/>
          </a:xfrm>
          <a:prstGeom prst="rect">
            <a:avLst/>
          </a:prstGeom>
          <a:noFill/>
          <a:ln/>
        </p:spPr>
        <p:txBody>
          <a:bodyPr wrap="square" lIns="25400" tIns="25400" rIns="25400" bIns="25400" rtlCol="0" anchor="ctr">
            <a:normAutofit/>
          </a:bodyPr>
          <a:lstStyle/>
          <a:p>
            <a:pPr marL="0" indent="0">
              <a:buNone/>
            </a:pPr>
            <a:r>
              <a:rPr lang="en-US" sz="1100" dirty="0">
                <a:solidFill>
                  <a:srgbClr val="374151"/>
                </a:solidFill>
                <a:latin typeface="Aptos" pitchFamily="34" charset="0"/>
                <a:ea typeface="Aptos" pitchFamily="34" charset="-122"/>
                <a:cs typeface="Aptos" pitchFamily="34" charset="-120"/>
              </a:rPr>
              <a:t>Readable policy in a customised English like language</a:t>
            </a:r>
            <a:endParaRPr lang="en-US" sz="1100" dirty="0"/>
          </a:p>
        </p:txBody>
      </p:sp>
      <p:sp>
        <p:nvSpPr>
          <p:cNvPr id="6" name="Shape 4"/>
          <p:cNvSpPr/>
          <p:nvPr/>
        </p:nvSpPr>
        <p:spPr>
          <a:xfrm>
            <a:off x="3401568" y="1417320"/>
            <a:ext cx="2606040" cy="1280160"/>
          </a:xfrm>
          <a:prstGeom prst="roundRect">
            <a:avLst>
              <a:gd name="adj" fmla="val 3571"/>
            </a:avLst>
          </a:prstGeom>
          <a:solidFill>
            <a:srgbClr val="F8FAFC"/>
          </a:solidFill>
          <a:ln w="12700">
            <a:solidFill>
              <a:srgbClr val="CBD5E1"/>
            </a:solidFill>
            <a:prstDash val="solid"/>
          </a:ln>
        </p:spPr>
        <p:txBody>
          <a:bodyPr/>
          <a:lstStyle/>
          <a:p>
            <a:endParaRPr lang="en-UG" dirty="0"/>
          </a:p>
        </p:txBody>
      </p:sp>
      <p:sp>
        <p:nvSpPr>
          <p:cNvPr id="7" name="Text 5"/>
          <p:cNvSpPr/>
          <p:nvPr/>
        </p:nvSpPr>
        <p:spPr>
          <a:xfrm>
            <a:off x="3547872" y="1527048"/>
            <a:ext cx="231343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Where policy runs</a:t>
            </a:r>
            <a:endParaRPr lang="en-US" sz="1400" dirty="0"/>
          </a:p>
        </p:txBody>
      </p:sp>
      <p:sp>
        <p:nvSpPr>
          <p:cNvPr id="9" name="Shape 7"/>
          <p:cNvSpPr/>
          <p:nvPr/>
        </p:nvSpPr>
        <p:spPr>
          <a:xfrm>
            <a:off x="6144768" y="1417320"/>
            <a:ext cx="2606040" cy="1280160"/>
          </a:xfrm>
          <a:prstGeom prst="roundRect">
            <a:avLst>
              <a:gd name="adj" fmla="val 3571"/>
            </a:avLst>
          </a:prstGeom>
          <a:solidFill>
            <a:srgbClr val="F8FAFC"/>
          </a:solidFill>
          <a:ln w="12700">
            <a:solidFill>
              <a:srgbClr val="CBD5E1"/>
            </a:solidFill>
            <a:prstDash val="solid"/>
          </a:ln>
        </p:spPr>
      </p:sp>
      <p:sp>
        <p:nvSpPr>
          <p:cNvPr id="10" name="Text 8"/>
          <p:cNvSpPr/>
          <p:nvPr/>
        </p:nvSpPr>
        <p:spPr>
          <a:xfrm>
            <a:off x="6291072" y="1527048"/>
            <a:ext cx="231343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When rules activate</a:t>
            </a:r>
            <a:endParaRPr lang="en-US" sz="1400" dirty="0"/>
          </a:p>
        </p:txBody>
      </p:sp>
      <p:sp>
        <p:nvSpPr>
          <p:cNvPr id="11" name="Text 9"/>
          <p:cNvSpPr/>
          <p:nvPr/>
        </p:nvSpPr>
        <p:spPr>
          <a:xfrm>
            <a:off x="6291072" y="1801368"/>
            <a:ext cx="2313432" cy="804672"/>
          </a:xfrm>
          <a:prstGeom prst="rect">
            <a:avLst/>
          </a:prstGeom>
          <a:noFill/>
          <a:ln/>
        </p:spPr>
        <p:txBody>
          <a:bodyPr wrap="square" lIns="25400" tIns="25400" rIns="25400" bIns="25400" rtlCol="0" anchor="ctr">
            <a:normAutofit/>
          </a:bodyPr>
          <a:lstStyle/>
          <a:p>
            <a:r>
              <a:rPr lang="en-GB" sz="1100" dirty="0"/>
              <a:t>Defined explicitly in the binding section of the rule through the chosen activation strategy</a:t>
            </a:r>
            <a:endParaRPr lang="en-US" sz="1100" dirty="0"/>
          </a:p>
        </p:txBody>
      </p:sp>
      <p:sp>
        <p:nvSpPr>
          <p:cNvPr id="12" name="Shape 10"/>
          <p:cNvSpPr/>
          <p:nvPr/>
        </p:nvSpPr>
        <p:spPr>
          <a:xfrm>
            <a:off x="8887968" y="1417320"/>
            <a:ext cx="2606040" cy="1280160"/>
          </a:xfrm>
          <a:prstGeom prst="roundRect">
            <a:avLst>
              <a:gd name="adj" fmla="val 3571"/>
            </a:avLst>
          </a:prstGeom>
          <a:solidFill>
            <a:srgbClr val="F8FAFC"/>
          </a:solidFill>
          <a:ln w="12700">
            <a:solidFill>
              <a:srgbClr val="CBD5E1"/>
            </a:solidFill>
            <a:prstDash val="solid"/>
          </a:ln>
        </p:spPr>
      </p:sp>
      <p:sp>
        <p:nvSpPr>
          <p:cNvPr id="13" name="Text 11"/>
          <p:cNvSpPr/>
          <p:nvPr/>
        </p:nvSpPr>
        <p:spPr>
          <a:xfrm>
            <a:off x="9034272" y="1527048"/>
            <a:ext cx="231343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How policy is applied</a:t>
            </a:r>
            <a:endParaRPr lang="en-US" sz="1400" dirty="0"/>
          </a:p>
        </p:txBody>
      </p:sp>
      <p:sp>
        <p:nvSpPr>
          <p:cNvPr id="14" name="Text 12"/>
          <p:cNvSpPr/>
          <p:nvPr/>
        </p:nvSpPr>
        <p:spPr>
          <a:xfrm>
            <a:off x="9034272" y="1801368"/>
            <a:ext cx="2313432" cy="804672"/>
          </a:xfrm>
          <a:prstGeom prst="rect">
            <a:avLst/>
          </a:prstGeom>
          <a:noFill/>
          <a:ln/>
        </p:spPr>
        <p:txBody>
          <a:bodyPr wrap="square" lIns="25400" tIns="25400" rIns="25400" bIns="25400" rtlCol="0" anchor="ctr">
            <a:normAutofit/>
          </a:bodyPr>
          <a:lstStyle/>
          <a:p>
            <a:r>
              <a:rPr lang="en-GB" sz="1100" dirty="0"/>
              <a:t>Defined explicitly in the binding section of the rule through the chosen execution pattern</a:t>
            </a:r>
            <a:endParaRPr lang="en-US" sz="1100" dirty="0"/>
          </a:p>
        </p:txBody>
      </p:sp>
      <p:sp>
        <p:nvSpPr>
          <p:cNvPr id="16" name="Text 14"/>
          <p:cNvSpPr/>
          <p:nvPr/>
        </p:nvSpPr>
        <p:spPr>
          <a:xfrm>
            <a:off x="658368" y="5323186"/>
            <a:ext cx="8046720" cy="502921"/>
          </a:xfrm>
          <a:prstGeom prst="rect">
            <a:avLst/>
          </a:prstGeom>
          <a:noFill/>
          <a:ln/>
        </p:spPr>
        <p:txBody>
          <a:bodyPr wrap="square" lIns="25400" tIns="25400" rIns="25400" bIns="25400" rtlCol="0" anchor="ctr">
            <a:normAutofit lnSpcReduction="10000"/>
          </a:bodyPr>
          <a:lstStyle/>
          <a:p>
            <a:r>
              <a:rPr lang="en-GB" sz="1500" dirty="0">
                <a:solidFill>
                  <a:srgbClr val="2563EB"/>
                </a:solidFill>
                <a:latin typeface="Aptos" pitchFamily="34" charset="0"/>
              </a:rPr>
              <a:t>ARCS gives teams a structured way to make policy visible and manageable through rules, without policy disappearing into scattered implementation logic.</a:t>
            </a:r>
            <a:endParaRPr lang="en-US" sz="1500" dirty="0">
              <a:solidFill>
                <a:srgbClr val="2563EB"/>
              </a:solidFill>
              <a:latin typeface="Aptos" pitchFamily="34" charset="0"/>
            </a:endParaRPr>
          </a:p>
        </p:txBody>
      </p:sp>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6</a:t>
            </a:fld>
            <a:endParaRPr lang="en-US"/>
          </a:p>
        </p:txBody>
      </p:sp>
      <p:sp>
        <p:nvSpPr>
          <p:cNvPr id="17" name="Shape 4">
            <a:extLst>
              <a:ext uri="{FF2B5EF4-FFF2-40B4-BE49-F238E27FC236}">
                <a16:creationId xmlns:a16="http://schemas.microsoft.com/office/drawing/2014/main" id="{92B33C6C-A782-6D91-3D4D-1C734B7191F0}"/>
              </a:ext>
            </a:extLst>
          </p:cNvPr>
          <p:cNvSpPr/>
          <p:nvPr/>
        </p:nvSpPr>
        <p:spPr>
          <a:xfrm>
            <a:off x="4377575" y="3371560"/>
            <a:ext cx="3534386" cy="1280160"/>
          </a:xfrm>
          <a:prstGeom prst="roundRect">
            <a:avLst>
              <a:gd name="adj" fmla="val 3571"/>
            </a:avLst>
          </a:prstGeom>
          <a:solidFill>
            <a:srgbClr val="F8FAFC"/>
          </a:solidFill>
          <a:ln w="12700">
            <a:solidFill>
              <a:srgbClr val="CBD5E1"/>
            </a:solidFill>
            <a:prstDash val="solid"/>
          </a:ln>
        </p:spPr>
        <p:txBody>
          <a:bodyPr/>
          <a:lstStyle/>
          <a:p>
            <a:pPr algn="ctr"/>
            <a:r>
              <a:rPr lang="en-US" b="1" dirty="0">
                <a:solidFill>
                  <a:srgbClr val="0F172A"/>
                </a:solidFill>
                <a:latin typeface="Aptos" pitchFamily="34" charset="0"/>
                <a:ea typeface="Aptos" pitchFamily="34" charset="-122"/>
                <a:cs typeface="Aptos" pitchFamily="34" charset="-120"/>
              </a:rPr>
              <a:t>What result should follow</a:t>
            </a:r>
            <a:endParaRPr lang="en-US" dirty="0"/>
          </a:p>
        </p:txBody>
      </p:sp>
      <p:sp>
        <p:nvSpPr>
          <p:cNvPr id="18" name="Text 6">
            <a:extLst>
              <a:ext uri="{FF2B5EF4-FFF2-40B4-BE49-F238E27FC236}">
                <a16:creationId xmlns:a16="http://schemas.microsoft.com/office/drawing/2014/main" id="{1DEAFD68-D282-4E19-3FB2-2906F9062A04}"/>
              </a:ext>
            </a:extLst>
          </p:cNvPr>
          <p:cNvSpPr/>
          <p:nvPr/>
        </p:nvSpPr>
        <p:spPr>
          <a:xfrm>
            <a:off x="3547872" y="1826859"/>
            <a:ext cx="2313432" cy="804672"/>
          </a:xfrm>
          <a:prstGeom prst="rect">
            <a:avLst/>
          </a:prstGeom>
          <a:noFill/>
          <a:ln/>
        </p:spPr>
        <p:txBody>
          <a:bodyPr wrap="square" lIns="25400" tIns="25400" rIns="25400" bIns="25400" rtlCol="0" anchor="ctr">
            <a:normAutofit/>
          </a:bodyPr>
          <a:lstStyle/>
          <a:p>
            <a:r>
              <a:rPr lang="en-GB" sz="1100" dirty="0"/>
              <a:t>Defined explicitly in the binding section of the rule</a:t>
            </a:r>
            <a:endParaRPr lang="en-US" sz="1100" dirty="0"/>
          </a:p>
        </p:txBody>
      </p:sp>
      <p:sp>
        <p:nvSpPr>
          <p:cNvPr id="8" name="Text 6"/>
          <p:cNvSpPr/>
          <p:nvPr/>
        </p:nvSpPr>
        <p:spPr>
          <a:xfrm>
            <a:off x="4666114" y="3816525"/>
            <a:ext cx="3318726" cy="804672"/>
          </a:xfrm>
          <a:prstGeom prst="rect">
            <a:avLst/>
          </a:prstGeom>
          <a:noFill/>
          <a:ln/>
        </p:spPr>
        <p:txBody>
          <a:bodyPr wrap="square" lIns="25400" tIns="25400" rIns="25400" bIns="25400" rtlCol="0" anchor="ctr">
            <a:normAutofit/>
          </a:bodyPr>
          <a:lstStyle/>
          <a:p>
            <a:r>
              <a:rPr lang="en-GB" sz="1100" dirty="0"/>
              <a:t>Defined explicitly in the policy section through outcome, reason, audit, and </a:t>
            </a:r>
            <a:r>
              <a:rPr lang="en-GB" sz="1100" dirty="0" err="1"/>
              <a:t>handle_with</a:t>
            </a:r>
            <a:r>
              <a:rPr lang="en-GB" sz="1100" dirty="0"/>
              <a:t>. For example allow, block, modify, escalate, require human review, alert or terminate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9806C-1006-8F4F-90E3-5BA851158C3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527CABA-203A-8554-7230-C789E94FAA25}"/>
              </a:ext>
            </a:extLst>
          </p:cNvPr>
          <p:cNvSpPr/>
          <p:nvPr/>
        </p:nvSpPr>
        <p:spPr>
          <a:xfrm>
            <a:off x="640080" y="548640"/>
            <a:ext cx="5503654" cy="502920"/>
          </a:xfrm>
          <a:prstGeom prst="rect">
            <a:avLst/>
          </a:prstGeom>
          <a:noFill/>
          <a:ln/>
        </p:spPr>
        <p:txBody>
          <a:bodyPr wrap="square" rtlCol="0" anchor="ctr"/>
          <a:lstStyle/>
          <a:p>
            <a:r>
              <a:rPr lang="en-GB" sz="2400" b="1" dirty="0">
                <a:solidFill>
                  <a:srgbClr val="0F172A"/>
                </a:solidFill>
                <a:latin typeface="Aptos Display" pitchFamily="34" charset="0"/>
              </a:rPr>
              <a:t>How one policy is managed in ARCS</a:t>
            </a:r>
            <a:endParaRPr lang="en-US" sz="2400" b="1" dirty="0">
              <a:solidFill>
                <a:srgbClr val="0F172A"/>
              </a:solidFill>
              <a:latin typeface="Aptos Display" pitchFamily="34" charset="0"/>
            </a:endParaRPr>
          </a:p>
        </p:txBody>
      </p:sp>
      <p:sp>
        <p:nvSpPr>
          <p:cNvPr id="4" name="Text 2">
            <a:extLst>
              <a:ext uri="{FF2B5EF4-FFF2-40B4-BE49-F238E27FC236}">
                <a16:creationId xmlns:a16="http://schemas.microsoft.com/office/drawing/2014/main" id="{26CD9AA4-5A41-E291-B976-19CDD45F9A4E}"/>
              </a:ext>
            </a:extLst>
          </p:cNvPr>
          <p:cNvSpPr/>
          <p:nvPr/>
        </p:nvSpPr>
        <p:spPr>
          <a:xfrm>
            <a:off x="658368" y="1284732"/>
            <a:ext cx="5760720" cy="1549908"/>
          </a:xfrm>
          <a:prstGeom prst="rect">
            <a:avLst/>
          </a:prstGeom>
          <a:noFill/>
          <a:ln/>
        </p:spPr>
        <p:txBody>
          <a:bodyPr wrap="square" lIns="25400" tIns="25400" rIns="25400" bIns="25400" rtlCol="0" anchor="ctr">
            <a:normAutofit fontScale="92500" lnSpcReduction="10000"/>
          </a:bodyPr>
          <a:lstStyle/>
          <a:p>
            <a:r>
              <a:rPr lang="en-GB" sz="1600" dirty="0"/>
              <a:t>ARCS does not only show policy.</a:t>
            </a:r>
            <a:br>
              <a:rPr lang="en-GB" sz="1600" dirty="0"/>
            </a:br>
            <a:br>
              <a:rPr lang="en-GB" sz="1600" dirty="0"/>
            </a:br>
            <a:r>
              <a:rPr lang="en-GB" sz="1600" dirty="0"/>
              <a:t>It gives teams a structured way to manage how that policy is applied in the live system.</a:t>
            </a:r>
            <a:br>
              <a:rPr lang="en-GB" sz="1600" dirty="0"/>
            </a:br>
            <a:endParaRPr lang="en-GB" sz="1600" dirty="0"/>
          </a:p>
          <a:p>
            <a:r>
              <a:rPr lang="en-GB" sz="1600" dirty="0"/>
              <a:t>The policy can be shown in readable English like form, so stakeholders can see what is active.</a:t>
            </a:r>
          </a:p>
        </p:txBody>
      </p:sp>
      <p:sp>
        <p:nvSpPr>
          <p:cNvPr id="5" name="Text 3">
            <a:extLst>
              <a:ext uri="{FF2B5EF4-FFF2-40B4-BE49-F238E27FC236}">
                <a16:creationId xmlns:a16="http://schemas.microsoft.com/office/drawing/2014/main" id="{E6ACDFF4-8D12-D907-2A3D-2098B0A8A56E}"/>
              </a:ext>
            </a:extLst>
          </p:cNvPr>
          <p:cNvSpPr/>
          <p:nvPr/>
        </p:nvSpPr>
        <p:spPr>
          <a:xfrm>
            <a:off x="640081" y="2834640"/>
            <a:ext cx="5254638" cy="1549908"/>
          </a:xfrm>
          <a:prstGeom prst="rect">
            <a:avLst/>
          </a:prstGeom>
          <a:noFill/>
          <a:ln/>
        </p:spPr>
        <p:txBody>
          <a:bodyPr wrap="square" lIns="25400" tIns="25400" rIns="25400" bIns="25400" rtlCol="0" anchor="ctr">
            <a:normAutofit fontScale="92500"/>
          </a:bodyPr>
          <a:lstStyle/>
          <a:p>
            <a:r>
              <a:rPr lang="en-GB" sz="1600" dirty="0"/>
              <a:t>The binding section is then used to define </a:t>
            </a:r>
            <a:br>
              <a:rPr lang="en-GB" sz="1600" dirty="0"/>
            </a:br>
            <a:r>
              <a:rPr lang="en-GB" sz="1600" dirty="0"/>
              <a:t>where the policy runs, including boundary, target, and stage, </a:t>
            </a:r>
            <a:br>
              <a:rPr lang="en-GB" sz="1600" dirty="0"/>
            </a:br>
            <a:br>
              <a:rPr lang="en-GB" sz="1600" dirty="0"/>
            </a:br>
            <a:r>
              <a:rPr lang="en-GB" sz="1600" dirty="0"/>
              <a:t>when it activates through the chosen activation strategy, </a:t>
            </a:r>
            <a:br>
              <a:rPr lang="en-GB" sz="1600" dirty="0"/>
            </a:br>
            <a:br>
              <a:rPr lang="en-GB" sz="1600" dirty="0"/>
            </a:br>
            <a:r>
              <a:rPr lang="en-GB" sz="1600" dirty="0"/>
              <a:t>and how it is applied through the chosen execution pattern</a:t>
            </a:r>
            <a:endParaRPr lang="en-US" sz="1600" dirty="0"/>
          </a:p>
        </p:txBody>
      </p:sp>
      <p:sp>
        <p:nvSpPr>
          <p:cNvPr id="7" name="Text 5">
            <a:extLst>
              <a:ext uri="{FF2B5EF4-FFF2-40B4-BE49-F238E27FC236}">
                <a16:creationId xmlns:a16="http://schemas.microsoft.com/office/drawing/2014/main" id="{E96F75AA-37C8-837E-3FF2-B742B711D472}"/>
              </a:ext>
            </a:extLst>
          </p:cNvPr>
          <p:cNvSpPr/>
          <p:nvPr/>
        </p:nvSpPr>
        <p:spPr>
          <a:xfrm>
            <a:off x="658368" y="4421383"/>
            <a:ext cx="5760720" cy="822960"/>
          </a:xfrm>
          <a:prstGeom prst="rect">
            <a:avLst/>
          </a:prstGeom>
          <a:noFill/>
          <a:ln/>
        </p:spPr>
        <p:txBody>
          <a:bodyPr wrap="square" lIns="25400" tIns="25400" rIns="25400" bIns="25400" rtlCol="0" anchor="ctr">
            <a:normAutofit/>
          </a:bodyPr>
          <a:lstStyle/>
          <a:p>
            <a:r>
              <a:rPr lang="en-GB" sz="1600" b="1" dirty="0">
                <a:solidFill>
                  <a:srgbClr val="2563EB"/>
                </a:solidFill>
                <a:latin typeface="Aptos" pitchFamily="34" charset="0"/>
              </a:rPr>
              <a:t>That is what makes policy visible, manageable and correctly applied, while still keeping the policy itself readable.</a:t>
            </a:r>
            <a:endParaRPr lang="en-US" sz="1600" b="1" dirty="0">
              <a:solidFill>
                <a:srgbClr val="2563EB"/>
              </a:solidFill>
              <a:latin typeface="Aptos" pitchFamily="34" charset="0"/>
            </a:endParaRPr>
          </a:p>
        </p:txBody>
      </p:sp>
      <p:sp>
        <p:nvSpPr>
          <p:cNvPr id="25" name="Slide Number Placeholder 0">
            <a:extLst>
              <a:ext uri="{FF2B5EF4-FFF2-40B4-BE49-F238E27FC236}">
                <a16:creationId xmlns:a16="http://schemas.microsoft.com/office/drawing/2014/main" id="{13E9EEDD-41E8-6EA9-2829-C4BB4C65E609}"/>
              </a:ext>
            </a:extLst>
          </p:cNvPr>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7</a:t>
            </a:fld>
            <a:endParaRPr lang="en-US"/>
          </a:p>
        </p:txBody>
      </p:sp>
      <p:sp>
        <p:nvSpPr>
          <p:cNvPr id="8" name="TextBox 7">
            <a:extLst>
              <a:ext uri="{FF2B5EF4-FFF2-40B4-BE49-F238E27FC236}">
                <a16:creationId xmlns:a16="http://schemas.microsoft.com/office/drawing/2014/main" id="{C3057CD8-07B8-6F47-4565-EC24E9A5ECE8}"/>
              </a:ext>
            </a:extLst>
          </p:cNvPr>
          <p:cNvSpPr txBox="1"/>
          <p:nvPr/>
        </p:nvSpPr>
        <p:spPr>
          <a:xfrm>
            <a:off x="6297283" y="335829"/>
            <a:ext cx="5503654" cy="6432530"/>
          </a:xfrm>
          <a:prstGeom prst="rect">
            <a:avLst/>
          </a:prstGeom>
          <a:noFill/>
        </p:spPr>
        <p:txBody>
          <a:bodyPr wrap="square" rtlCol="0">
            <a:spAutoFit/>
          </a:bodyPr>
          <a:lstStyle/>
          <a:p>
            <a:r>
              <a:rPr lang="en-GB" sz="1000" b="1" dirty="0"/>
              <a:t>Example policy:  </a:t>
            </a:r>
            <a:r>
              <a:rPr lang="en-GB" sz="1000" dirty="0"/>
              <a:t>Block high risk external transfers outside working hours when no manager approval exists</a:t>
            </a:r>
          </a:p>
          <a:p>
            <a:br>
              <a:rPr lang="en-GB" sz="1000" b="1"/>
            </a:br>
            <a:r>
              <a:rPr lang="en-GB" sz="1000" b="1"/>
              <a:t>Example </a:t>
            </a:r>
            <a:r>
              <a:rPr lang="en-GB" sz="1000" b="1" dirty="0"/>
              <a:t>rule</a:t>
            </a:r>
          </a:p>
          <a:p>
            <a:r>
              <a:rPr lang="en-GB" sz="900" dirty="0"/>
              <a:t>RULE </a:t>
            </a:r>
            <a:r>
              <a:rPr lang="en-GB" sz="900" dirty="0" err="1"/>
              <a:t>block_high_risk_external_transfer_after_hours</a:t>
            </a:r>
            <a:br>
              <a:rPr lang="en-GB" sz="900" dirty="0"/>
            </a:br>
            <a:br>
              <a:rPr lang="en-GB" sz="900" dirty="0"/>
            </a:br>
            <a:r>
              <a:rPr lang="en-GB" sz="900" dirty="0"/>
              <a:t>POLICY</a:t>
            </a:r>
            <a:br>
              <a:rPr lang="en-GB" sz="900" dirty="0"/>
            </a:br>
            <a:r>
              <a:rPr lang="en-GB" sz="900" dirty="0"/>
              <a:t>DESCRIPTION Block high risk external transfers outside working hours when no manager approval exists</a:t>
            </a:r>
            <a:br>
              <a:rPr lang="en-GB" sz="900" dirty="0"/>
            </a:br>
            <a:r>
              <a:rPr lang="en-GB" sz="900" dirty="0"/>
              <a:t>IF </a:t>
            </a:r>
            <a:r>
              <a:rPr lang="en-GB" sz="900" dirty="0" err="1"/>
              <a:t>context.customer_risk</a:t>
            </a:r>
            <a:r>
              <a:rPr lang="en-GB" sz="900" dirty="0"/>
              <a:t> == "high“ AND </a:t>
            </a:r>
            <a:r>
              <a:rPr lang="en-GB" sz="900" dirty="0" err="1"/>
              <a:t>context.destination</a:t>
            </a:r>
            <a:r>
              <a:rPr lang="en-GB" sz="900" dirty="0"/>
              <a:t> == "external"</a:t>
            </a:r>
            <a:br>
              <a:rPr lang="en-GB" sz="900" dirty="0"/>
            </a:br>
            <a:r>
              <a:rPr lang="en-GB" sz="900" dirty="0"/>
              <a:t>AND </a:t>
            </a:r>
            <a:r>
              <a:rPr lang="en-GB" sz="900" dirty="0" err="1"/>
              <a:t>context.after_hours</a:t>
            </a:r>
            <a:r>
              <a:rPr lang="en-GB" sz="900" dirty="0"/>
              <a:t> == true  AND </a:t>
            </a:r>
            <a:r>
              <a:rPr lang="en-GB" sz="900" dirty="0" err="1"/>
              <a:t>context.manager_approval</a:t>
            </a:r>
            <a:r>
              <a:rPr lang="en-GB" sz="900" dirty="0"/>
              <a:t> == false</a:t>
            </a:r>
            <a:br>
              <a:rPr lang="en-GB" sz="900" dirty="0"/>
            </a:br>
            <a:r>
              <a:rPr lang="en-GB" sz="900" dirty="0"/>
              <a:t>THEN OUTCOME block</a:t>
            </a:r>
            <a:br>
              <a:rPr lang="en-GB" sz="900" dirty="0"/>
            </a:br>
            <a:r>
              <a:rPr lang="en-GB" sz="900" dirty="0"/>
              <a:t>WITH reason "High risk external transfer outside working hours requires manager approval"</a:t>
            </a:r>
            <a:br>
              <a:rPr lang="en-GB" sz="900" dirty="0"/>
            </a:br>
            <a:r>
              <a:rPr lang="en-GB" sz="900" dirty="0"/>
              <a:t>WITH audit "Blocked high risk external transfer outside working hours without manager approval"</a:t>
            </a:r>
            <a:br>
              <a:rPr lang="en-GB" sz="900" dirty="0"/>
            </a:br>
            <a:r>
              <a:rPr lang="en-GB" sz="900" dirty="0"/>
              <a:t>WITH </a:t>
            </a:r>
            <a:r>
              <a:rPr lang="en-GB" sz="900" dirty="0" err="1"/>
              <a:t>handle_with</a:t>
            </a:r>
            <a:r>
              <a:rPr lang="en-GB" sz="900" dirty="0"/>
              <a:t> "</a:t>
            </a:r>
            <a:r>
              <a:rPr lang="en-GB" sz="900" dirty="0" err="1"/>
              <a:t>payments.transfer.block_and_alert</a:t>
            </a:r>
            <a:r>
              <a:rPr lang="en-GB" sz="900" dirty="0"/>
              <a:t>"</a:t>
            </a:r>
            <a:br>
              <a:rPr lang="en-GB" sz="900" dirty="0"/>
            </a:br>
            <a:br>
              <a:rPr lang="en-GB" sz="900" dirty="0"/>
            </a:br>
            <a:r>
              <a:rPr lang="en-GB" sz="900" dirty="0"/>
              <a:t>BINDINGS</a:t>
            </a:r>
            <a:br>
              <a:rPr lang="en-GB" sz="900" dirty="0"/>
            </a:br>
            <a:r>
              <a:rPr lang="en-GB" sz="900" dirty="0"/>
              <a:t>BINDING</a:t>
            </a:r>
            <a:br>
              <a:rPr lang="en-GB" sz="900" dirty="0"/>
            </a:br>
            <a:r>
              <a:rPr lang="en-GB" sz="900" dirty="0"/>
              <a:t>BOUNDARY </a:t>
            </a:r>
            <a:r>
              <a:rPr lang="en-GB" sz="900" dirty="0" err="1"/>
              <a:t>tool.call</a:t>
            </a:r>
            <a:br>
              <a:rPr lang="en-GB" sz="900" dirty="0"/>
            </a:br>
            <a:r>
              <a:rPr lang="en-GB" sz="900" dirty="0"/>
              <a:t>TARGET </a:t>
            </a:r>
            <a:r>
              <a:rPr lang="en-GB" sz="900" dirty="0" err="1"/>
              <a:t>payments.agent.transfer_funds</a:t>
            </a:r>
            <a:br>
              <a:rPr lang="en-GB" sz="900" dirty="0"/>
            </a:br>
            <a:r>
              <a:rPr lang="en-GB" sz="900" dirty="0"/>
              <a:t>STAGE pre</a:t>
            </a:r>
            <a:br>
              <a:rPr lang="en-GB" sz="900" dirty="0"/>
            </a:br>
            <a:br>
              <a:rPr lang="en-GB" sz="900" dirty="0"/>
            </a:br>
            <a:r>
              <a:rPr lang="en-GB" sz="900" dirty="0"/>
              <a:t>ACTIVATION</a:t>
            </a:r>
            <a:br>
              <a:rPr lang="en-GB" sz="900" dirty="0"/>
            </a:br>
            <a:r>
              <a:rPr lang="en-GB" sz="900" dirty="0"/>
              <a:t>STRATEGY </a:t>
            </a:r>
            <a:r>
              <a:rPr lang="en-GB" sz="900" dirty="0" err="1"/>
              <a:t>context_combination</a:t>
            </a:r>
            <a:br>
              <a:rPr lang="en-GB" sz="900" dirty="0"/>
            </a:br>
            <a:r>
              <a:rPr lang="en-GB" sz="900" dirty="0"/>
              <a:t>INPUT </a:t>
            </a:r>
            <a:r>
              <a:rPr lang="en-GB" sz="900" dirty="0" err="1"/>
              <a:t>context.customer_risk</a:t>
            </a:r>
            <a:r>
              <a:rPr lang="en-GB" sz="900" dirty="0"/>
              <a:t>, </a:t>
            </a:r>
            <a:r>
              <a:rPr lang="en-GB" sz="900" dirty="0" err="1"/>
              <a:t>context.destination</a:t>
            </a:r>
            <a:r>
              <a:rPr lang="en-GB" sz="900" dirty="0"/>
              <a:t>, </a:t>
            </a:r>
            <a:r>
              <a:rPr lang="en-GB" sz="900" dirty="0" err="1"/>
              <a:t>context.after_hours</a:t>
            </a:r>
            <a:r>
              <a:rPr lang="en-GB" sz="900" dirty="0"/>
              <a:t>, </a:t>
            </a:r>
            <a:r>
              <a:rPr lang="en-GB" sz="900" dirty="0" err="1"/>
              <a:t>context.manager_approval</a:t>
            </a:r>
            <a:br>
              <a:rPr lang="en-GB" sz="900" dirty="0"/>
            </a:br>
            <a:r>
              <a:rPr lang="en-GB" sz="900" dirty="0"/>
              <a:t>MATCH </a:t>
            </a:r>
            <a:r>
              <a:rPr lang="en-GB" sz="900" dirty="0" err="1"/>
              <a:t>combined_condition</a:t>
            </a:r>
            <a:br>
              <a:rPr lang="en-GB" sz="900" dirty="0"/>
            </a:br>
            <a:r>
              <a:rPr lang="en-GB" sz="900" dirty="0"/>
              <a:t>END ACTIVATION</a:t>
            </a:r>
            <a:br>
              <a:rPr lang="en-GB" sz="900" dirty="0"/>
            </a:br>
            <a:br>
              <a:rPr lang="en-GB" sz="900" dirty="0"/>
            </a:br>
            <a:r>
              <a:rPr lang="en-GB" sz="900" dirty="0"/>
              <a:t>EXECUTION_PATTERN </a:t>
            </a:r>
            <a:r>
              <a:rPr lang="en-GB" sz="900" dirty="0" err="1"/>
              <a:t>explicit_direct_boundary_call</a:t>
            </a:r>
            <a:br>
              <a:rPr lang="en-GB" sz="900" dirty="0"/>
            </a:br>
            <a:r>
              <a:rPr lang="en-GB" sz="900" dirty="0"/>
              <a:t>END BINDING</a:t>
            </a:r>
            <a:br>
              <a:rPr lang="en-GB" sz="900" dirty="0"/>
            </a:br>
            <a:br>
              <a:rPr lang="en-GB" sz="900" dirty="0"/>
            </a:br>
            <a:r>
              <a:rPr lang="en-GB" sz="900" dirty="0"/>
              <a:t>END RULE</a:t>
            </a:r>
            <a:br>
              <a:rPr lang="en-GB" sz="900" b="1" dirty="0"/>
            </a:br>
            <a:br>
              <a:rPr lang="en-GB" sz="1000" b="1" dirty="0"/>
            </a:br>
            <a:r>
              <a:rPr lang="en-GB" sz="1000" b="1" dirty="0"/>
              <a:t>What</a:t>
            </a:r>
            <a:br>
              <a:rPr lang="en-GB" sz="1000" dirty="0"/>
            </a:br>
            <a:r>
              <a:rPr lang="en-GB" sz="1000" dirty="0"/>
              <a:t>Shown in the policy section so stakeholders can see the active rule</a:t>
            </a:r>
          </a:p>
          <a:p>
            <a:r>
              <a:rPr lang="en-GB" sz="1000" b="1" dirty="0"/>
              <a:t>Where</a:t>
            </a:r>
            <a:br>
              <a:rPr lang="en-GB" sz="1000" dirty="0"/>
            </a:br>
            <a:r>
              <a:rPr lang="en-GB" sz="1000" dirty="0"/>
              <a:t>Shown in the binding as </a:t>
            </a:r>
            <a:r>
              <a:rPr lang="en-GB" sz="1000" dirty="0" err="1"/>
              <a:t>tool.call</a:t>
            </a:r>
            <a:r>
              <a:rPr lang="en-GB" sz="1000" dirty="0"/>
              <a:t> targeting </a:t>
            </a:r>
            <a:r>
              <a:rPr lang="en-GB" sz="1000" dirty="0" err="1"/>
              <a:t>payments.agent.transfer_funds</a:t>
            </a:r>
            <a:r>
              <a:rPr lang="en-GB" sz="1000" dirty="0"/>
              <a:t> at pre stage</a:t>
            </a:r>
          </a:p>
          <a:p>
            <a:r>
              <a:rPr lang="en-GB" sz="1000" b="1" dirty="0"/>
              <a:t>When</a:t>
            </a:r>
            <a:br>
              <a:rPr lang="en-GB" sz="1000" dirty="0"/>
            </a:br>
            <a:r>
              <a:rPr lang="en-GB" sz="1000" dirty="0"/>
              <a:t>Shown in the binding through the chosen activation strategy, here </a:t>
            </a:r>
            <a:r>
              <a:rPr lang="en-GB" sz="1000" dirty="0" err="1"/>
              <a:t>context_combination</a:t>
            </a:r>
            <a:r>
              <a:rPr lang="en-GB" sz="1000" dirty="0"/>
              <a:t> across </a:t>
            </a:r>
            <a:r>
              <a:rPr lang="en-GB" sz="1000" dirty="0" err="1"/>
              <a:t>context.customer_risk</a:t>
            </a:r>
            <a:r>
              <a:rPr lang="en-GB" sz="1000" dirty="0"/>
              <a:t>, </a:t>
            </a:r>
            <a:r>
              <a:rPr lang="en-GB" sz="1000" dirty="0" err="1"/>
              <a:t>context.destination</a:t>
            </a:r>
            <a:r>
              <a:rPr lang="en-GB" sz="1000" dirty="0"/>
              <a:t>, </a:t>
            </a:r>
            <a:r>
              <a:rPr lang="en-GB" sz="1000" dirty="0" err="1"/>
              <a:t>context.after_hours</a:t>
            </a:r>
            <a:r>
              <a:rPr lang="en-GB" sz="1000" dirty="0"/>
              <a:t>, and </a:t>
            </a:r>
            <a:r>
              <a:rPr lang="en-GB" sz="1000" dirty="0" err="1"/>
              <a:t>context.manager_approval</a:t>
            </a:r>
            <a:endParaRPr lang="en-GB" sz="1000" dirty="0"/>
          </a:p>
          <a:p>
            <a:r>
              <a:rPr lang="en-GB" sz="1000" b="1" dirty="0"/>
              <a:t>How</a:t>
            </a:r>
            <a:br>
              <a:rPr lang="en-GB" sz="1000" dirty="0"/>
            </a:br>
            <a:r>
              <a:rPr lang="en-GB" sz="1000" dirty="0"/>
              <a:t>Shown in the binding through the chosen execution pattern, here </a:t>
            </a:r>
            <a:r>
              <a:rPr lang="en-GB" sz="1000" dirty="0" err="1"/>
              <a:t>explicit_direct_boundary_call</a:t>
            </a:r>
            <a:endParaRPr lang="en-GB" sz="1000" dirty="0"/>
          </a:p>
          <a:p>
            <a:r>
              <a:rPr lang="en-GB" sz="1000" dirty="0"/>
              <a:t>Result</a:t>
            </a:r>
            <a:br>
              <a:rPr lang="en-GB" sz="1000" dirty="0"/>
            </a:br>
            <a:r>
              <a:rPr lang="en-GB" sz="1000" dirty="0"/>
              <a:t>The rule returns outcome block, with a reason, an audit record, and the handler </a:t>
            </a:r>
            <a:r>
              <a:rPr lang="en-GB" sz="1000" dirty="0" err="1"/>
              <a:t>payments.transfer.block_and_alert</a:t>
            </a:r>
            <a:endParaRPr lang="en-UG" dirty="0"/>
          </a:p>
        </p:txBody>
      </p:sp>
    </p:spTree>
    <p:extLst>
      <p:ext uri="{BB962C8B-B14F-4D97-AF65-F5344CB8AC3E}">
        <p14:creationId xmlns:p14="http://schemas.microsoft.com/office/powerpoint/2010/main" val="2242980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E7A9C240-57E8-612C-E913-14EE03CBDFA6}"/>
              </a:ext>
            </a:extLst>
          </p:cNvPr>
          <p:cNvSpPr/>
          <p:nvPr/>
        </p:nvSpPr>
        <p:spPr>
          <a:xfrm>
            <a:off x="592346" y="545189"/>
            <a:ext cx="5503654" cy="502920"/>
          </a:xfrm>
          <a:prstGeom prst="rect">
            <a:avLst/>
          </a:prstGeom>
          <a:noFill/>
          <a:ln/>
        </p:spPr>
        <p:txBody>
          <a:bodyPr wrap="square" rtlCol="0" anchor="ctr"/>
          <a:lstStyle/>
          <a:p>
            <a:r>
              <a:rPr lang="en-GB" sz="2400" b="1" dirty="0"/>
              <a:t>What you get with ARCS Version 1</a:t>
            </a:r>
            <a:endParaRPr lang="en-US" sz="2400" b="1" dirty="0">
              <a:solidFill>
                <a:srgbClr val="0F172A"/>
              </a:solidFill>
              <a:latin typeface="Aptos Display" pitchFamily="34" charset="0"/>
            </a:endParaRPr>
          </a:p>
        </p:txBody>
      </p:sp>
      <p:sp>
        <p:nvSpPr>
          <p:cNvPr id="5" name="Text 2">
            <a:extLst>
              <a:ext uri="{FF2B5EF4-FFF2-40B4-BE49-F238E27FC236}">
                <a16:creationId xmlns:a16="http://schemas.microsoft.com/office/drawing/2014/main" id="{02C7E5DC-489B-B8D6-B4F6-3E90D8E250B9}"/>
              </a:ext>
            </a:extLst>
          </p:cNvPr>
          <p:cNvSpPr/>
          <p:nvPr/>
        </p:nvSpPr>
        <p:spPr>
          <a:xfrm>
            <a:off x="592346" y="1052120"/>
            <a:ext cx="9676076" cy="691579"/>
          </a:xfrm>
          <a:prstGeom prst="rect">
            <a:avLst/>
          </a:prstGeom>
          <a:noFill/>
          <a:ln/>
        </p:spPr>
        <p:txBody>
          <a:bodyPr wrap="square" lIns="25400" tIns="25400" rIns="25400" bIns="25400" rtlCol="0" anchor="ctr">
            <a:normAutofit/>
          </a:bodyPr>
          <a:lstStyle/>
          <a:p>
            <a:r>
              <a:rPr lang="en-GB" sz="1600" dirty="0"/>
              <a:t>ARCS Version 1 is the current working implementation of ARCS, with the first core pieces in place for writing policy, loading it into the runtime and applying it in live workflows.</a:t>
            </a:r>
          </a:p>
        </p:txBody>
      </p:sp>
      <p:sp>
        <p:nvSpPr>
          <p:cNvPr id="6" name="TextBox 5">
            <a:extLst>
              <a:ext uri="{FF2B5EF4-FFF2-40B4-BE49-F238E27FC236}">
                <a16:creationId xmlns:a16="http://schemas.microsoft.com/office/drawing/2014/main" id="{455DEAFD-4A1B-B77C-5947-06D9C8D8DD10}"/>
              </a:ext>
            </a:extLst>
          </p:cNvPr>
          <p:cNvSpPr txBox="1"/>
          <p:nvPr/>
        </p:nvSpPr>
        <p:spPr>
          <a:xfrm>
            <a:off x="531961" y="1936112"/>
            <a:ext cx="9676076" cy="4524315"/>
          </a:xfrm>
          <a:prstGeom prst="rect">
            <a:avLst/>
          </a:prstGeom>
          <a:noFill/>
        </p:spPr>
        <p:txBody>
          <a:bodyPr wrap="square" rtlCol="0">
            <a:spAutoFit/>
          </a:bodyPr>
          <a:lstStyle/>
          <a:p>
            <a:r>
              <a:rPr lang="en-GB" sz="1200" b="1" dirty="0"/>
              <a:t>ARCS DSL VS Code extension </a:t>
            </a:r>
            <a:r>
              <a:rPr lang="en-GB" sz="1200" dirty="0"/>
              <a:t>Rules are written in the ARCS DSL Visual Studio Code extension in a customisable English like format, so policy can be expressed in a form that stakeholders can understand and review more easily.</a:t>
            </a:r>
          </a:p>
          <a:p>
            <a:endParaRPr lang="en-GB" sz="1200" b="1" dirty="0"/>
          </a:p>
          <a:p>
            <a:r>
              <a:rPr lang="en-GB" sz="1200" b="1" dirty="0"/>
              <a:t>JSON compiler </a:t>
            </a:r>
            <a:r>
              <a:rPr lang="en-GB" sz="1200" dirty="0"/>
              <a:t>Rules are compiled into JSON and prepared for runtime use, so what is written in the rule format becomes something the live system can load and apply.</a:t>
            </a:r>
          </a:p>
          <a:p>
            <a:endParaRPr lang="en-GB" sz="1200" b="1" dirty="0"/>
          </a:p>
          <a:p>
            <a:r>
              <a:rPr lang="en-GB" sz="1200" b="1" dirty="0"/>
              <a:t>Python based runtime </a:t>
            </a:r>
            <a:r>
              <a:rPr lang="en-GB" sz="1200" dirty="0"/>
              <a:t>Rules are loaded into a Python based runtime that evaluates policy during live system operation. The same model can be extended to other languages through thin wrappers around the runtime.</a:t>
            </a:r>
          </a:p>
          <a:p>
            <a:endParaRPr lang="en-GB" sz="1200" b="1" dirty="0"/>
          </a:p>
          <a:p>
            <a:r>
              <a:rPr lang="en-GB" sz="1200" b="1" dirty="0"/>
              <a:t>Live boundary integration </a:t>
            </a:r>
            <a:r>
              <a:rPr lang="en-GB" sz="1200" dirty="0"/>
              <a:t>Your application calls ARCS from the point where a policy decision is needed, passing context from the real workflow so the rule is checked against the live situation.</a:t>
            </a:r>
          </a:p>
          <a:p>
            <a:endParaRPr lang="en-GB" sz="1200" b="1" dirty="0"/>
          </a:p>
          <a:p>
            <a:r>
              <a:rPr lang="en-GB" sz="1200" b="1" dirty="0"/>
              <a:t>Structured result and next action </a:t>
            </a:r>
            <a:r>
              <a:rPr lang="en-GB" sz="1200" dirty="0"/>
              <a:t>ARCS returns a result such as allow, block, modify, escalate, alert, terminate or require human review, together with the reason, audit information and the next handler or function to call.</a:t>
            </a:r>
            <a:br>
              <a:rPr lang="en-GB" sz="1200" dirty="0"/>
            </a:br>
            <a:br>
              <a:rPr lang="en-GB" sz="1200" dirty="0"/>
            </a:br>
            <a:r>
              <a:rPr lang="en-GB" sz="1200" b="1" dirty="0"/>
              <a:t>Local policy operations dashboard</a:t>
            </a:r>
            <a:r>
              <a:rPr lang="en-GB" sz="1200" dirty="0"/>
              <a:t> Rules can be viewed through a React based dashboard running on the local intranet, so policy and governance stakeholders can see what is active, review rules more easily, and inspect how policy is being applied without relying only on developer tooling.</a:t>
            </a:r>
          </a:p>
          <a:p>
            <a:br>
              <a:rPr lang="en-GB" sz="1200" b="1" dirty="0"/>
            </a:br>
            <a:r>
              <a:rPr lang="en-GB" sz="1200" b="1" dirty="0"/>
              <a:t>Decision testing and runtime visibility</a:t>
            </a:r>
            <a:r>
              <a:rPr lang="en-GB" sz="1200" dirty="0"/>
              <a:t> The dashboard can be used to view loaded rules, run policy checks with example or live context, inspect returned results, and review decision evidence so teams can understand how ARCS is behaving in practice.</a:t>
            </a:r>
          </a:p>
          <a:p>
            <a:endParaRPr lang="en-GB" sz="1200" b="1" dirty="0"/>
          </a:p>
          <a:p>
            <a:r>
              <a:rPr lang="en-GB" sz="1200" b="1" dirty="0"/>
              <a:t>Get a focused partner for policy implementation  </a:t>
            </a:r>
            <a:r>
              <a:rPr lang="en-GB" sz="1200" dirty="0"/>
              <a:t>Work with a partner focused on improving ARCS tooling over time, so you can benefit from the latest approach for helping keep policy correct and up to date in live AI systems.</a:t>
            </a:r>
          </a:p>
        </p:txBody>
      </p:sp>
    </p:spTree>
    <p:extLst>
      <p:ext uri="{BB962C8B-B14F-4D97-AF65-F5344CB8AC3E}">
        <p14:creationId xmlns:p14="http://schemas.microsoft.com/office/powerpoint/2010/main" val="2177831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40080" y="548640"/>
            <a:ext cx="10972800" cy="502920"/>
          </a:xfrm>
          <a:prstGeom prst="rect">
            <a:avLst/>
          </a:prstGeom>
          <a:noFill/>
          <a:ln/>
        </p:spPr>
        <p:txBody>
          <a:bodyPr wrap="square" rtlCol="0" anchor="ctr"/>
          <a:lstStyle/>
          <a:p>
            <a:pPr marL="0" indent="0">
              <a:buNone/>
            </a:pPr>
            <a:r>
              <a:rPr lang="en-US" sz="2400" b="1" dirty="0">
                <a:solidFill>
                  <a:srgbClr val="0F172A"/>
                </a:solidFill>
                <a:latin typeface="Aptos Display" pitchFamily="34" charset="0"/>
                <a:ea typeface="Aptos Display" pitchFamily="34" charset="-122"/>
                <a:cs typeface="Aptos Display" pitchFamily="34" charset="-120"/>
              </a:rPr>
              <a:t>Why ARCS is different</a:t>
            </a:r>
            <a:endParaRPr lang="en-US" sz="2400" dirty="0"/>
          </a:p>
        </p:txBody>
      </p:sp>
      <p:sp>
        <p:nvSpPr>
          <p:cNvPr id="3" name="Text 1"/>
          <p:cNvSpPr/>
          <p:nvPr/>
        </p:nvSpPr>
        <p:spPr>
          <a:xfrm>
            <a:off x="658368" y="1325880"/>
            <a:ext cx="5669280" cy="320040"/>
          </a:xfrm>
          <a:prstGeom prst="rect">
            <a:avLst/>
          </a:prstGeom>
          <a:noFill/>
          <a:ln/>
        </p:spPr>
        <p:txBody>
          <a:bodyPr wrap="square" lIns="25400" tIns="25400" rIns="25400" bIns="25400" rtlCol="0" anchor="ctr">
            <a:normAutofit lnSpcReduction="10000"/>
          </a:bodyPr>
          <a:lstStyle/>
          <a:p>
            <a:pPr marL="0" indent="0">
              <a:buNone/>
            </a:pPr>
            <a:r>
              <a:rPr lang="en-US" sz="1900" b="1" dirty="0">
                <a:solidFill>
                  <a:srgbClr val="111827"/>
                </a:solidFill>
                <a:latin typeface="Aptos" pitchFamily="34" charset="0"/>
                <a:ea typeface="Aptos" pitchFamily="34" charset="-122"/>
                <a:cs typeface="Aptos" pitchFamily="34" charset="-120"/>
              </a:rPr>
              <a:t>ARCS is built around a different idea.</a:t>
            </a:r>
            <a:endParaRPr lang="en-US" sz="1900" dirty="0"/>
          </a:p>
        </p:txBody>
      </p:sp>
      <p:sp>
        <p:nvSpPr>
          <p:cNvPr id="4" name="Text 2"/>
          <p:cNvSpPr/>
          <p:nvPr/>
        </p:nvSpPr>
        <p:spPr>
          <a:xfrm>
            <a:off x="658368" y="1755648"/>
            <a:ext cx="5577840" cy="914400"/>
          </a:xfrm>
          <a:prstGeom prst="rect">
            <a:avLst/>
          </a:prstGeom>
          <a:noFill/>
          <a:ln/>
        </p:spPr>
        <p:txBody>
          <a:bodyPr wrap="square" lIns="25400" tIns="25400" rIns="25400" bIns="25400" rtlCol="0" anchor="ctr">
            <a:normAutofit/>
          </a:bodyPr>
          <a:lstStyle/>
          <a:p>
            <a:pPr marL="0" indent="0">
              <a:buNone/>
            </a:pPr>
            <a:r>
              <a:rPr lang="en-US" sz="1600" dirty="0">
                <a:solidFill>
                  <a:srgbClr val="111827"/>
                </a:solidFill>
                <a:latin typeface="Aptos" pitchFamily="34" charset="0"/>
                <a:ea typeface="Aptos" pitchFamily="34" charset="-122"/>
                <a:cs typeface="Aptos" pitchFamily="34" charset="-120"/>
              </a:rPr>
              <a:t>Policy should be treated as a visible system control, not something hidden piece by piece inside prompts, tools, workflows and code.</a:t>
            </a:r>
            <a:endParaRPr lang="en-US" sz="1600" dirty="0"/>
          </a:p>
        </p:txBody>
      </p:sp>
      <p:sp>
        <p:nvSpPr>
          <p:cNvPr id="5" name="Text 3"/>
          <p:cNvSpPr/>
          <p:nvPr/>
        </p:nvSpPr>
        <p:spPr>
          <a:xfrm>
            <a:off x="822960" y="2788920"/>
            <a:ext cx="5577840" cy="2468880"/>
          </a:xfrm>
          <a:prstGeom prst="rect">
            <a:avLst/>
          </a:prstGeom>
          <a:noFill/>
          <a:ln/>
        </p:spPr>
        <p:txBody>
          <a:bodyPr wrap="square" lIns="38100" tIns="38100" rIns="38100" bIns="38100" rtlCol="0" anchor="t"/>
          <a:lstStyle/>
          <a:p>
            <a:pPr marL="171450" indent="-171450">
              <a:buSzPct val="100000"/>
              <a:buChar char="•"/>
            </a:pPr>
            <a:r>
              <a:rPr lang="en-US" sz="1500" dirty="0">
                <a:solidFill>
                  <a:srgbClr val="111827"/>
                </a:solidFill>
                <a:latin typeface="Aptos" pitchFamily="34" charset="0"/>
                <a:ea typeface="Aptos" pitchFamily="34" charset="-122"/>
                <a:cs typeface="Aptos" pitchFamily="34" charset="-120"/>
              </a:rPr>
              <a:t>Policy becomes visible as an active state, not just documentation</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Policy becomes easier to review across stakeholders</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Policy becomes easier to update with confidence</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Policy becomes easier to apply correctly across the live system</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Policy becomes less dependent on ad hoc internal logic</a:t>
            </a:r>
            <a:endParaRPr lang="en-US" sz="1500" dirty="0"/>
          </a:p>
        </p:txBody>
      </p:sp>
      <p:sp>
        <p:nvSpPr>
          <p:cNvPr id="6" name="Text 4"/>
          <p:cNvSpPr/>
          <p:nvPr/>
        </p:nvSpPr>
        <p:spPr>
          <a:xfrm>
            <a:off x="658368" y="4754880"/>
            <a:ext cx="5623560" cy="502920"/>
          </a:xfrm>
          <a:prstGeom prst="rect">
            <a:avLst/>
          </a:prstGeom>
          <a:noFill/>
          <a:ln/>
        </p:spPr>
        <p:txBody>
          <a:bodyPr wrap="square" lIns="25400" tIns="25400" rIns="25400" bIns="25400" rtlCol="0" anchor="ctr">
            <a:normAutofit lnSpcReduction="10000"/>
          </a:bodyPr>
          <a:lstStyle/>
          <a:p>
            <a:pPr marL="0" indent="0">
              <a:buNone/>
            </a:pPr>
            <a:r>
              <a:rPr lang="en-US" sz="1600" b="1" dirty="0">
                <a:solidFill>
                  <a:srgbClr val="2563EB"/>
                </a:solidFill>
                <a:latin typeface="Aptos" pitchFamily="34" charset="0"/>
                <a:ea typeface="Aptos" pitchFamily="34" charset="-122"/>
                <a:cs typeface="Aptos" pitchFamily="34" charset="-120"/>
              </a:rPr>
              <a:t>ARCS is a dedicated implementation platform for correct policy application.</a:t>
            </a:r>
            <a:endParaRPr lang="en-US" sz="1600" dirty="0"/>
          </a:p>
        </p:txBody>
      </p:sp>
      <p:sp>
        <p:nvSpPr>
          <p:cNvPr id="8" name="Text 6"/>
          <p:cNvSpPr/>
          <p:nvPr/>
        </p:nvSpPr>
        <p:spPr>
          <a:xfrm>
            <a:off x="6858000" y="1490472"/>
            <a:ext cx="4160520" cy="256032"/>
          </a:xfrm>
          <a:prstGeom prst="rect">
            <a:avLst/>
          </a:prstGeom>
          <a:noFill/>
          <a:ln/>
        </p:spPr>
        <p:txBody>
          <a:bodyPr wrap="square" rtlCol="0" anchor="ctr"/>
          <a:lstStyle/>
          <a:p>
            <a:pPr marL="0" indent="0">
              <a:buNone/>
            </a:pPr>
            <a:r>
              <a:rPr lang="en-US" sz="1500" b="1" dirty="0">
                <a:solidFill>
                  <a:srgbClr val="0F172A"/>
                </a:solidFill>
                <a:latin typeface="Aptos" pitchFamily="34" charset="0"/>
                <a:ea typeface="Aptos" pitchFamily="34" charset="-122"/>
                <a:cs typeface="Aptos" pitchFamily="34" charset="-120"/>
              </a:rPr>
              <a:t>Recommended diagram</a:t>
            </a:r>
            <a:endParaRPr lang="en-US" sz="1500" dirty="0"/>
          </a:p>
        </p:txBody>
      </p:sp>
      <p:sp>
        <p:nvSpPr>
          <p:cNvPr id="9" name="Text 7"/>
          <p:cNvSpPr/>
          <p:nvPr/>
        </p:nvSpPr>
        <p:spPr>
          <a:xfrm>
            <a:off x="6858000" y="1828800"/>
            <a:ext cx="4160520" cy="3794760"/>
          </a:xfrm>
          <a:prstGeom prst="rect">
            <a:avLst/>
          </a:prstGeom>
          <a:noFill/>
          <a:ln/>
        </p:spPr>
        <p:txBody>
          <a:bodyPr wrap="square" lIns="76200" tIns="76200" rIns="76200" bIns="76200" rtlCol="0" anchor="ctr"/>
          <a:lstStyle/>
          <a:p>
            <a:pPr marL="0" indent="0" algn="ctr">
              <a:buNone/>
            </a:pPr>
            <a:r>
              <a:rPr lang="en-US" sz="1200" dirty="0">
                <a:solidFill>
                  <a:srgbClr val="374151"/>
                </a:solidFill>
                <a:latin typeface="Aptos" pitchFamily="34" charset="0"/>
                <a:ea typeface="Aptos" pitchFamily="34" charset="-122"/>
                <a:cs typeface="Aptos" pitchFamily="34" charset="-120"/>
              </a:rPr>
              <a:t>Scattered implementation</a:t>
            </a:r>
            <a:endParaRPr lang="en-US" sz="1200" dirty="0"/>
          </a:p>
          <a:p>
            <a:pPr marL="0" indent="0" algn="ctr">
              <a:buNone/>
            </a:pPr>
            <a:r>
              <a:rPr lang="en-US" sz="1200" dirty="0">
                <a:solidFill>
                  <a:srgbClr val="374151"/>
                </a:solidFill>
                <a:latin typeface="Aptos" pitchFamily="34" charset="0"/>
                <a:ea typeface="Aptos" pitchFamily="34" charset="-122"/>
                <a:cs typeface="Aptos" pitchFamily="34" charset="-120"/>
              </a:rPr>
              <a:t>vs</a:t>
            </a:r>
            <a:endParaRPr lang="en-US" sz="1200" dirty="0"/>
          </a:p>
          <a:p>
            <a:pPr marL="0" indent="0" algn="ctr">
              <a:buNone/>
            </a:pPr>
            <a:r>
              <a:rPr lang="en-US" sz="1200" dirty="0">
                <a:solidFill>
                  <a:srgbClr val="374151"/>
                </a:solidFill>
                <a:latin typeface="Aptos" pitchFamily="34" charset="0"/>
                <a:ea typeface="Aptos" pitchFamily="34" charset="-122"/>
                <a:cs typeface="Aptos" pitchFamily="34" charset="-120"/>
              </a:rPr>
              <a:t>visible ARCS control layer</a:t>
            </a:r>
            <a:endParaRPr lang="en-US" sz="1200" dirty="0"/>
          </a:p>
        </p:txBody>
      </p:sp>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9</a:t>
            </a:fld>
            <a:endParaRPr lang="en-US"/>
          </a:p>
        </p:txBody>
      </p:sp>
      <p:pic>
        <p:nvPicPr>
          <p:cNvPr id="11" name="Picture 10">
            <a:extLst>
              <a:ext uri="{FF2B5EF4-FFF2-40B4-BE49-F238E27FC236}">
                <a16:creationId xmlns:a16="http://schemas.microsoft.com/office/drawing/2014/main" id="{86377CDC-962D-E9D2-5175-38174D8495EE}"/>
              </a:ext>
            </a:extLst>
          </p:cNvPr>
          <p:cNvPicPr>
            <a:picLocks noChangeAspect="1"/>
          </p:cNvPicPr>
          <p:nvPr/>
        </p:nvPicPr>
        <p:blipFill>
          <a:blip r:embed="rId3"/>
          <a:stretch>
            <a:fillRect/>
          </a:stretch>
        </p:blipFill>
        <p:spPr>
          <a:xfrm>
            <a:off x="6565392" y="1051560"/>
            <a:ext cx="5249357" cy="413038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553499" y="445439"/>
            <a:ext cx="4414999" cy="210312"/>
          </a:xfrm>
          <a:prstGeom prst="rect">
            <a:avLst/>
          </a:prstGeom>
          <a:noFill/>
          <a:ln/>
        </p:spPr>
        <p:txBody>
          <a:bodyPr wrap="square" rtlCol="0" anchor="ctr"/>
          <a:lstStyle/>
          <a:p>
            <a:pPr marL="0" indent="0">
              <a:buNone/>
            </a:pPr>
            <a:r>
              <a:rPr lang="en-US" sz="2400" b="1" dirty="0">
                <a:solidFill>
                  <a:srgbClr val="0F172A"/>
                </a:solidFill>
                <a:latin typeface="Aptos Display" pitchFamily="34" charset="0"/>
                <a:ea typeface="Aptos Display" pitchFamily="34" charset="-122"/>
                <a:cs typeface="Aptos Display" pitchFamily="34" charset="-120"/>
              </a:rPr>
              <a:t>A structured control foundation</a:t>
            </a:r>
            <a:endParaRPr lang="en-US" sz="2400" dirty="0"/>
          </a:p>
        </p:txBody>
      </p:sp>
      <p:sp>
        <p:nvSpPr>
          <p:cNvPr id="3" name="Shape 1"/>
          <p:cNvSpPr/>
          <p:nvPr/>
        </p:nvSpPr>
        <p:spPr>
          <a:xfrm>
            <a:off x="1747559" y="3071835"/>
            <a:ext cx="3611880" cy="1874520"/>
          </a:xfrm>
          <a:prstGeom prst="roundRect">
            <a:avLst>
              <a:gd name="adj" fmla="val 2439"/>
            </a:avLst>
          </a:prstGeom>
          <a:solidFill>
            <a:srgbClr val="F8FAFC"/>
          </a:solidFill>
          <a:ln w="12700">
            <a:solidFill>
              <a:srgbClr val="CBD5E1"/>
            </a:solidFill>
            <a:prstDash val="solid"/>
          </a:ln>
        </p:spPr>
        <p:txBody>
          <a:bodyPr/>
          <a:lstStyle/>
          <a:p>
            <a:endParaRPr lang="en-UG" dirty="0"/>
          </a:p>
        </p:txBody>
      </p:sp>
      <p:sp>
        <p:nvSpPr>
          <p:cNvPr id="4" name="Text 2"/>
          <p:cNvSpPr/>
          <p:nvPr/>
        </p:nvSpPr>
        <p:spPr>
          <a:xfrm>
            <a:off x="2237518" y="3266686"/>
            <a:ext cx="3319272" cy="201513"/>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Where should policy run</a:t>
            </a:r>
            <a:endParaRPr lang="en-US" sz="1400" dirty="0"/>
          </a:p>
        </p:txBody>
      </p:sp>
      <p:sp>
        <p:nvSpPr>
          <p:cNvPr id="5" name="Text 3"/>
          <p:cNvSpPr/>
          <p:nvPr/>
        </p:nvSpPr>
        <p:spPr>
          <a:xfrm>
            <a:off x="2338875" y="3470995"/>
            <a:ext cx="2568256" cy="1174745"/>
          </a:xfrm>
          <a:prstGeom prst="rect">
            <a:avLst/>
          </a:prstGeom>
          <a:noFill/>
          <a:ln/>
        </p:spPr>
        <p:txBody>
          <a:bodyPr wrap="square" lIns="25400" tIns="25400" rIns="25400" bIns="25400" rtlCol="0" anchor="ctr">
            <a:normAutofit/>
          </a:bodyPr>
          <a:lstStyle/>
          <a:p>
            <a:r>
              <a:rPr lang="en-GB" sz="1100" dirty="0"/>
              <a:t>Currently 26 execution points made explicit in rule bindings</a:t>
            </a:r>
            <a:br>
              <a:rPr lang="en-GB" sz="1100" dirty="0"/>
            </a:br>
            <a:r>
              <a:rPr lang="en-GB" sz="1100" dirty="0"/>
              <a:t> </a:t>
            </a:r>
            <a:endParaRPr lang="en-US" sz="1100" dirty="0"/>
          </a:p>
          <a:p>
            <a:pPr marL="0" indent="0">
              <a:buNone/>
            </a:pPr>
            <a:r>
              <a:rPr lang="en-US" sz="1100" dirty="0">
                <a:solidFill>
                  <a:srgbClr val="374151"/>
                </a:solidFill>
                <a:latin typeface="Aptos" pitchFamily="34" charset="0"/>
                <a:ea typeface="Aptos" pitchFamily="34" charset="-122"/>
                <a:cs typeface="Aptos" pitchFamily="34" charset="-120"/>
              </a:rPr>
              <a:t>For example before a model call, after a model response, before a tool call, after retrieval, or around a workflow transition</a:t>
            </a:r>
            <a:endParaRPr lang="en-US" sz="1100" dirty="0"/>
          </a:p>
        </p:txBody>
      </p:sp>
      <p:sp>
        <p:nvSpPr>
          <p:cNvPr id="6" name="Shape 4"/>
          <p:cNvSpPr/>
          <p:nvPr/>
        </p:nvSpPr>
        <p:spPr>
          <a:xfrm>
            <a:off x="5990870" y="920224"/>
            <a:ext cx="3611880" cy="1874520"/>
          </a:xfrm>
          <a:prstGeom prst="roundRect">
            <a:avLst>
              <a:gd name="adj" fmla="val 2439"/>
            </a:avLst>
          </a:prstGeom>
          <a:solidFill>
            <a:srgbClr val="F8FAFC"/>
          </a:solidFill>
          <a:ln w="12700">
            <a:solidFill>
              <a:srgbClr val="CBD5E1"/>
            </a:solidFill>
            <a:prstDash val="solid"/>
          </a:ln>
        </p:spPr>
      </p:sp>
      <p:sp>
        <p:nvSpPr>
          <p:cNvPr id="7" name="Text 5"/>
          <p:cNvSpPr/>
          <p:nvPr/>
        </p:nvSpPr>
        <p:spPr>
          <a:xfrm>
            <a:off x="6210326" y="1214348"/>
            <a:ext cx="331927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When should a rule activate</a:t>
            </a:r>
            <a:endParaRPr lang="en-US" sz="1400" dirty="0"/>
          </a:p>
        </p:txBody>
      </p:sp>
      <p:sp>
        <p:nvSpPr>
          <p:cNvPr id="8" name="Text 6"/>
          <p:cNvSpPr/>
          <p:nvPr/>
        </p:nvSpPr>
        <p:spPr>
          <a:xfrm>
            <a:off x="6283478" y="1304272"/>
            <a:ext cx="3319272" cy="1399032"/>
          </a:xfrm>
          <a:prstGeom prst="rect">
            <a:avLst/>
          </a:prstGeom>
          <a:noFill/>
          <a:ln/>
        </p:spPr>
        <p:txBody>
          <a:bodyPr wrap="square" lIns="25400" tIns="25400" rIns="25400" bIns="25400" rtlCol="0" anchor="ctr">
            <a:normAutofit/>
          </a:bodyPr>
          <a:lstStyle/>
          <a:p>
            <a:r>
              <a:rPr lang="en-GB" sz="1100" dirty="0"/>
              <a:t>Currently 1o structured activation strategies made explicit in rule bindings.</a:t>
            </a:r>
            <a:br>
              <a:rPr lang="en-GB" sz="1100" dirty="0"/>
            </a:br>
            <a:endParaRPr lang="en-US" sz="1100" dirty="0"/>
          </a:p>
          <a:p>
            <a:pPr marL="0" indent="0">
              <a:buNone/>
            </a:pPr>
            <a:r>
              <a:rPr lang="en-US" sz="1100" dirty="0">
                <a:solidFill>
                  <a:srgbClr val="374151"/>
                </a:solidFill>
                <a:latin typeface="Aptos" pitchFamily="34" charset="0"/>
                <a:ea typeface="Aptos" pitchFamily="34" charset="-122"/>
                <a:cs typeface="Aptos" pitchFamily="34" charset="-120"/>
              </a:rPr>
              <a:t>For example only for certain users, only in higher risk flows, only when sensitive data is involved, or only when a particular tool is about to be used</a:t>
            </a:r>
            <a:endParaRPr lang="en-US" sz="1100" dirty="0"/>
          </a:p>
        </p:txBody>
      </p:sp>
      <p:sp>
        <p:nvSpPr>
          <p:cNvPr id="9" name="Shape 7"/>
          <p:cNvSpPr/>
          <p:nvPr/>
        </p:nvSpPr>
        <p:spPr>
          <a:xfrm>
            <a:off x="5993542" y="3084341"/>
            <a:ext cx="3611879" cy="1874520"/>
          </a:xfrm>
          <a:prstGeom prst="roundRect">
            <a:avLst>
              <a:gd name="adj" fmla="val 2439"/>
            </a:avLst>
          </a:prstGeom>
          <a:solidFill>
            <a:srgbClr val="F8FAFC"/>
          </a:solidFill>
          <a:ln w="12700">
            <a:solidFill>
              <a:srgbClr val="CBD5E1"/>
            </a:solidFill>
            <a:prstDash val="solid"/>
          </a:ln>
        </p:spPr>
      </p:sp>
      <p:sp>
        <p:nvSpPr>
          <p:cNvPr id="10" name="Text 8"/>
          <p:cNvSpPr/>
          <p:nvPr/>
        </p:nvSpPr>
        <p:spPr>
          <a:xfrm>
            <a:off x="6210326" y="3239176"/>
            <a:ext cx="304495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How should policy be applied</a:t>
            </a:r>
            <a:endParaRPr lang="en-US" sz="1400" dirty="0"/>
          </a:p>
        </p:txBody>
      </p:sp>
      <p:sp>
        <p:nvSpPr>
          <p:cNvPr id="11" name="Text 9"/>
          <p:cNvSpPr/>
          <p:nvPr/>
        </p:nvSpPr>
        <p:spPr>
          <a:xfrm>
            <a:off x="6283478" y="3423915"/>
            <a:ext cx="3044952" cy="1399032"/>
          </a:xfrm>
          <a:prstGeom prst="rect">
            <a:avLst/>
          </a:prstGeom>
          <a:noFill/>
          <a:ln/>
        </p:spPr>
        <p:txBody>
          <a:bodyPr wrap="square" lIns="25400" tIns="25400" rIns="25400" bIns="25400" rtlCol="0" anchor="ctr">
            <a:normAutofit/>
          </a:bodyPr>
          <a:lstStyle/>
          <a:p>
            <a:r>
              <a:rPr lang="en-GB" sz="1100" dirty="0"/>
              <a:t>Currently 7 execution patterns made explicit in rule bindings</a:t>
            </a:r>
            <a:br>
              <a:rPr lang="en-GB" sz="1100" dirty="0"/>
            </a:br>
            <a:endParaRPr lang="en-US" sz="1100" dirty="0"/>
          </a:p>
          <a:p>
            <a:pPr marL="0" indent="0">
              <a:buNone/>
            </a:pPr>
            <a:r>
              <a:rPr lang="en-US" sz="1100" dirty="0">
                <a:solidFill>
                  <a:srgbClr val="374151"/>
                </a:solidFill>
                <a:latin typeface="Aptos" pitchFamily="34" charset="0"/>
                <a:ea typeface="Aptos" pitchFamily="34" charset="-122"/>
                <a:cs typeface="Aptos" pitchFamily="34" charset="-120"/>
              </a:rPr>
              <a:t>For example framework interception points, direct boundary calls, runtime instrumentation, network proxy enforcement, MCP aware supervision, or capability mediation</a:t>
            </a:r>
            <a:endParaRPr lang="en-US" sz="1100" dirty="0"/>
          </a:p>
        </p:txBody>
      </p:sp>
      <p:sp>
        <p:nvSpPr>
          <p:cNvPr id="12" name="Shape 10"/>
          <p:cNvSpPr/>
          <p:nvPr/>
        </p:nvSpPr>
        <p:spPr>
          <a:xfrm>
            <a:off x="3416098" y="5141206"/>
            <a:ext cx="4663440" cy="1254202"/>
          </a:xfrm>
          <a:prstGeom prst="roundRect">
            <a:avLst>
              <a:gd name="adj" fmla="val 3448"/>
            </a:avLst>
          </a:prstGeom>
          <a:solidFill>
            <a:srgbClr val="F8FAFC"/>
          </a:solidFill>
          <a:ln w="12700">
            <a:solidFill>
              <a:srgbClr val="CBD5E1"/>
            </a:solidFill>
            <a:prstDash val="solid"/>
          </a:ln>
        </p:spPr>
      </p:sp>
      <p:sp>
        <p:nvSpPr>
          <p:cNvPr id="13" name="Text 11"/>
          <p:cNvSpPr/>
          <p:nvPr/>
        </p:nvSpPr>
        <p:spPr>
          <a:xfrm>
            <a:off x="4556008" y="5206648"/>
            <a:ext cx="2383621" cy="246385"/>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What result should follow</a:t>
            </a:r>
            <a:endParaRPr lang="en-US" sz="1400" dirty="0"/>
          </a:p>
        </p:txBody>
      </p:sp>
      <p:sp>
        <p:nvSpPr>
          <p:cNvPr id="14" name="Text 12"/>
          <p:cNvSpPr/>
          <p:nvPr/>
        </p:nvSpPr>
        <p:spPr>
          <a:xfrm>
            <a:off x="3660134" y="5518475"/>
            <a:ext cx="4370832" cy="728172"/>
          </a:xfrm>
          <a:prstGeom prst="rect">
            <a:avLst/>
          </a:prstGeom>
          <a:noFill/>
          <a:ln/>
        </p:spPr>
        <p:txBody>
          <a:bodyPr wrap="square" lIns="25400" tIns="25400" rIns="25400" bIns="25400" rtlCol="0" anchor="ctr">
            <a:normAutofit fontScale="92500" lnSpcReduction="20000"/>
          </a:bodyPr>
          <a:lstStyle/>
          <a:p>
            <a:r>
              <a:rPr lang="en-GB" sz="1100" dirty="0"/>
              <a:t>Each rule returns a structured result with an outcome, a reason, an audit record, and a handler </a:t>
            </a:r>
            <a:br>
              <a:rPr lang="en-GB" sz="1100" dirty="0"/>
            </a:br>
            <a:endParaRPr lang="en-GB" sz="1100" dirty="0"/>
          </a:p>
          <a:p>
            <a:r>
              <a:rPr lang="en-GB" sz="1100" dirty="0"/>
              <a:t>Current outcomes include allow, block, modify, escalate, require human review, alert, and terminate</a:t>
            </a:r>
          </a:p>
        </p:txBody>
      </p:sp>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10</a:t>
            </a:fld>
            <a:endParaRPr lang="en-US"/>
          </a:p>
        </p:txBody>
      </p:sp>
      <p:sp>
        <p:nvSpPr>
          <p:cNvPr id="19" name="Shape 1">
            <a:extLst>
              <a:ext uri="{FF2B5EF4-FFF2-40B4-BE49-F238E27FC236}">
                <a16:creationId xmlns:a16="http://schemas.microsoft.com/office/drawing/2014/main" id="{419CCEF2-6E79-9ACD-C98B-651A1375ADBA}"/>
              </a:ext>
            </a:extLst>
          </p:cNvPr>
          <p:cNvSpPr/>
          <p:nvPr/>
        </p:nvSpPr>
        <p:spPr>
          <a:xfrm>
            <a:off x="1782526" y="911660"/>
            <a:ext cx="3611880" cy="1874520"/>
          </a:xfrm>
          <a:prstGeom prst="roundRect">
            <a:avLst>
              <a:gd name="adj" fmla="val 2439"/>
            </a:avLst>
          </a:prstGeom>
          <a:solidFill>
            <a:srgbClr val="F8FAFC"/>
          </a:solidFill>
          <a:ln w="12700">
            <a:solidFill>
              <a:srgbClr val="CBD5E1"/>
            </a:solidFill>
            <a:prstDash val="solid"/>
          </a:ln>
        </p:spPr>
        <p:txBody>
          <a:bodyPr/>
          <a:lstStyle/>
          <a:p>
            <a:endParaRPr lang="en-UG" dirty="0"/>
          </a:p>
        </p:txBody>
      </p:sp>
      <p:sp>
        <p:nvSpPr>
          <p:cNvPr id="23" name="Text 2">
            <a:extLst>
              <a:ext uri="{FF2B5EF4-FFF2-40B4-BE49-F238E27FC236}">
                <a16:creationId xmlns:a16="http://schemas.microsoft.com/office/drawing/2014/main" id="{C41AB13D-4455-CBFE-5EC2-C2A63EB62B90}"/>
              </a:ext>
            </a:extLst>
          </p:cNvPr>
          <p:cNvSpPr/>
          <p:nvPr/>
        </p:nvSpPr>
        <p:spPr>
          <a:xfrm>
            <a:off x="2173722" y="1210594"/>
            <a:ext cx="3319272" cy="201513"/>
          </a:xfrm>
          <a:prstGeom prst="rect">
            <a:avLst/>
          </a:prstGeom>
          <a:noFill/>
          <a:ln/>
        </p:spPr>
        <p:txBody>
          <a:bodyPr wrap="square" rtlCol="0" anchor="ctr"/>
          <a:lstStyle/>
          <a:p>
            <a:r>
              <a:rPr lang="en-GB" sz="1400" b="1" dirty="0">
                <a:solidFill>
                  <a:srgbClr val="0F172A"/>
                </a:solidFill>
                <a:latin typeface="Aptos" pitchFamily="34" charset="0"/>
              </a:rPr>
              <a:t>What policy is currently running</a:t>
            </a:r>
            <a:endParaRPr lang="en-US" sz="1400" b="1" dirty="0">
              <a:solidFill>
                <a:srgbClr val="0F172A"/>
              </a:solidFill>
              <a:latin typeface="Aptos" pitchFamily="34" charset="0"/>
            </a:endParaRPr>
          </a:p>
        </p:txBody>
      </p:sp>
      <p:sp>
        <p:nvSpPr>
          <p:cNvPr id="24" name="Text 3">
            <a:extLst>
              <a:ext uri="{FF2B5EF4-FFF2-40B4-BE49-F238E27FC236}">
                <a16:creationId xmlns:a16="http://schemas.microsoft.com/office/drawing/2014/main" id="{D0EF7A48-D34C-6DC9-E873-0BC8900779B8}"/>
              </a:ext>
            </a:extLst>
          </p:cNvPr>
          <p:cNvSpPr/>
          <p:nvPr/>
        </p:nvSpPr>
        <p:spPr>
          <a:xfrm>
            <a:off x="2280402" y="1471514"/>
            <a:ext cx="3177224" cy="1174745"/>
          </a:xfrm>
          <a:prstGeom prst="rect">
            <a:avLst/>
          </a:prstGeom>
          <a:noFill/>
          <a:ln/>
        </p:spPr>
        <p:txBody>
          <a:bodyPr wrap="square" lIns="25400" tIns="25400" rIns="25400" bIns="25400" rtlCol="0" anchor="ctr">
            <a:normAutofit/>
          </a:bodyPr>
          <a:lstStyle/>
          <a:p>
            <a:r>
              <a:rPr lang="en-GB" sz="1100" dirty="0"/>
              <a:t>Readable policy in a customised English like language. Lets stakeholders see and review the active policy without searching through prompts, tools, workflows or code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40080" y="548640"/>
            <a:ext cx="10972800" cy="502920"/>
          </a:xfrm>
          <a:prstGeom prst="rect">
            <a:avLst/>
          </a:prstGeom>
          <a:noFill/>
          <a:ln/>
        </p:spPr>
        <p:txBody>
          <a:bodyPr wrap="square" rtlCol="0" anchor="ctr"/>
          <a:lstStyle/>
          <a:p>
            <a:pPr marL="0" indent="0">
              <a:buNone/>
            </a:pPr>
            <a:r>
              <a:rPr lang="en-US" sz="2400" b="1" dirty="0">
                <a:solidFill>
                  <a:srgbClr val="0F172A"/>
                </a:solidFill>
                <a:latin typeface="Aptos Display" pitchFamily="34" charset="0"/>
                <a:ea typeface="Aptos Display" pitchFamily="34" charset="-122"/>
                <a:cs typeface="Aptos Display" pitchFamily="34" charset="-120"/>
              </a:rPr>
              <a:t>What already exists in the market</a:t>
            </a:r>
            <a:endParaRPr lang="en-US" sz="2400" dirty="0"/>
          </a:p>
        </p:txBody>
      </p:sp>
      <p:sp>
        <p:nvSpPr>
          <p:cNvPr id="3" name="Shape 1"/>
          <p:cNvSpPr/>
          <p:nvPr/>
        </p:nvSpPr>
        <p:spPr>
          <a:xfrm>
            <a:off x="658368" y="1417320"/>
            <a:ext cx="5257800" cy="960120"/>
          </a:xfrm>
          <a:prstGeom prst="roundRect">
            <a:avLst>
              <a:gd name="adj" fmla="val 4762"/>
            </a:avLst>
          </a:prstGeom>
          <a:solidFill>
            <a:srgbClr val="F8FAFC"/>
          </a:solidFill>
          <a:ln w="12700">
            <a:solidFill>
              <a:srgbClr val="CBD5E1"/>
            </a:solidFill>
            <a:prstDash val="solid"/>
          </a:ln>
        </p:spPr>
      </p:sp>
      <p:sp>
        <p:nvSpPr>
          <p:cNvPr id="4" name="Text 2"/>
          <p:cNvSpPr/>
          <p:nvPr/>
        </p:nvSpPr>
        <p:spPr>
          <a:xfrm>
            <a:off x="804672" y="1527048"/>
            <a:ext cx="496519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AI governance platforms and GRC tools</a:t>
            </a:r>
            <a:endParaRPr lang="en-US" sz="1400" dirty="0"/>
          </a:p>
        </p:txBody>
      </p:sp>
      <p:sp>
        <p:nvSpPr>
          <p:cNvPr id="5" name="Text 3"/>
          <p:cNvSpPr/>
          <p:nvPr/>
        </p:nvSpPr>
        <p:spPr>
          <a:xfrm>
            <a:off x="804672" y="1801368"/>
            <a:ext cx="4965192" cy="484632"/>
          </a:xfrm>
          <a:prstGeom prst="rect">
            <a:avLst/>
          </a:prstGeom>
          <a:noFill/>
          <a:ln/>
        </p:spPr>
        <p:txBody>
          <a:bodyPr wrap="square" lIns="25400" tIns="25400" rIns="25400" bIns="25400" rtlCol="0" anchor="ctr">
            <a:normAutofit/>
          </a:bodyPr>
          <a:lstStyle/>
          <a:p>
            <a:pPr marL="0" indent="0">
              <a:buNone/>
            </a:pPr>
            <a:r>
              <a:rPr lang="en-US" sz="1100" dirty="0">
                <a:solidFill>
                  <a:srgbClr val="374151"/>
                </a:solidFill>
                <a:latin typeface="Aptos" pitchFamily="34" charset="0"/>
                <a:ea typeface="Aptos" pitchFamily="34" charset="-122"/>
                <a:cs typeface="Aptos" pitchFamily="34" charset="-120"/>
              </a:rPr>
              <a:t>Strong on inventories, approvals, evidence and reporting</a:t>
            </a:r>
            <a:endParaRPr lang="en-US" sz="1100" dirty="0"/>
          </a:p>
        </p:txBody>
      </p:sp>
      <p:sp>
        <p:nvSpPr>
          <p:cNvPr id="6" name="Shape 4"/>
          <p:cNvSpPr/>
          <p:nvPr/>
        </p:nvSpPr>
        <p:spPr>
          <a:xfrm>
            <a:off x="658368" y="2651760"/>
            <a:ext cx="5257800" cy="960120"/>
          </a:xfrm>
          <a:prstGeom prst="roundRect">
            <a:avLst>
              <a:gd name="adj" fmla="val 4762"/>
            </a:avLst>
          </a:prstGeom>
          <a:solidFill>
            <a:srgbClr val="F8FAFC"/>
          </a:solidFill>
          <a:ln w="12700">
            <a:solidFill>
              <a:srgbClr val="CBD5E1"/>
            </a:solidFill>
            <a:prstDash val="solid"/>
          </a:ln>
        </p:spPr>
      </p:sp>
      <p:sp>
        <p:nvSpPr>
          <p:cNvPr id="7" name="Text 5"/>
          <p:cNvSpPr/>
          <p:nvPr/>
        </p:nvSpPr>
        <p:spPr>
          <a:xfrm>
            <a:off x="804672" y="2761488"/>
            <a:ext cx="496519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Observability tools</a:t>
            </a:r>
            <a:endParaRPr lang="en-US" sz="1400" dirty="0"/>
          </a:p>
        </p:txBody>
      </p:sp>
      <p:sp>
        <p:nvSpPr>
          <p:cNvPr id="8" name="Text 6"/>
          <p:cNvSpPr/>
          <p:nvPr/>
        </p:nvSpPr>
        <p:spPr>
          <a:xfrm>
            <a:off x="804672" y="3035808"/>
            <a:ext cx="4965192" cy="484632"/>
          </a:xfrm>
          <a:prstGeom prst="rect">
            <a:avLst/>
          </a:prstGeom>
          <a:noFill/>
          <a:ln/>
        </p:spPr>
        <p:txBody>
          <a:bodyPr wrap="square" lIns="25400" tIns="25400" rIns="25400" bIns="25400" rtlCol="0" anchor="ctr">
            <a:normAutofit/>
          </a:bodyPr>
          <a:lstStyle/>
          <a:p>
            <a:pPr marL="0" indent="0">
              <a:buNone/>
            </a:pPr>
            <a:r>
              <a:rPr lang="en-US" sz="1100" dirty="0">
                <a:solidFill>
                  <a:srgbClr val="374151"/>
                </a:solidFill>
                <a:latin typeface="Aptos" pitchFamily="34" charset="0"/>
                <a:ea typeface="Aptos" pitchFamily="34" charset="-122"/>
                <a:cs typeface="Aptos" pitchFamily="34" charset="-120"/>
              </a:rPr>
              <a:t>Strong on showing what happened and helping debug behaviour</a:t>
            </a:r>
            <a:endParaRPr lang="en-US" sz="1100" dirty="0"/>
          </a:p>
        </p:txBody>
      </p:sp>
      <p:sp>
        <p:nvSpPr>
          <p:cNvPr id="9" name="Shape 7"/>
          <p:cNvSpPr/>
          <p:nvPr/>
        </p:nvSpPr>
        <p:spPr>
          <a:xfrm>
            <a:off x="658368" y="3886200"/>
            <a:ext cx="5257800" cy="960120"/>
          </a:xfrm>
          <a:prstGeom prst="roundRect">
            <a:avLst>
              <a:gd name="adj" fmla="val 4762"/>
            </a:avLst>
          </a:prstGeom>
          <a:solidFill>
            <a:srgbClr val="F8FAFC"/>
          </a:solidFill>
          <a:ln w="12700">
            <a:solidFill>
              <a:srgbClr val="CBD5E1"/>
            </a:solidFill>
            <a:prstDash val="solid"/>
          </a:ln>
        </p:spPr>
      </p:sp>
      <p:sp>
        <p:nvSpPr>
          <p:cNvPr id="10" name="Text 8"/>
          <p:cNvSpPr/>
          <p:nvPr/>
        </p:nvSpPr>
        <p:spPr>
          <a:xfrm>
            <a:off x="804672" y="3995928"/>
            <a:ext cx="496519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Guardrails and AI security tools</a:t>
            </a:r>
            <a:endParaRPr lang="en-US" sz="1400" dirty="0"/>
          </a:p>
        </p:txBody>
      </p:sp>
      <p:sp>
        <p:nvSpPr>
          <p:cNvPr id="11" name="Text 9"/>
          <p:cNvSpPr/>
          <p:nvPr/>
        </p:nvSpPr>
        <p:spPr>
          <a:xfrm>
            <a:off x="804672" y="4270248"/>
            <a:ext cx="4965192" cy="484632"/>
          </a:xfrm>
          <a:prstGeom prst="rect">
            <a:avLst/>
          </a:prstGeom>
          <a:noFill/>
          <a:ln/>
        </p:spPr>
        <p:txBody>
          <a:bodyPr wrap="square" lIns="25400" tIns="25400" rIns="25400" bIns="25400" rtlCol="0" anchor="ctr">
            <a:normAutofit/>
          </a:bodyPr>
          <a:lstStyle/>
          <a:p>
            <a:pPr marL="0" indent="0">
              <a:buNone/>
            </a:pPr>
            <a:r>
              <a:rPr lang="en-US" sz="1100" dirty="0">
                <a:solidFill>
                  <a:srgbClr val="374151"/>
                </a:solidFill>
                <a:latin typeface="Aptos" pitchFamily="34" charset="0"/>
                <a:ea typeface="Aptos" pitchFamily="34" charset="-122"/>
                <a:cs typeface="Aptos" pitchFamily="34" charset="-120"/>
              </a:rPr>
              <a:t>Strong on checking prompts, outputs and attacks, often at narrower boundaries</a:t>
            </a:r>
            <a:endParaRPr lang="en-US" sz="1100" dirty="0"/>
          </a:p>
        </p:txBody>
      </p:sp>
      <p:sp>
        <p:nvSpPr>
          <p:cNvPr id="12" name="Shape 10"/>
          <p:cNvSpPr/>
          <p:nvPr/>
        </p:nvSpPr>
        <p:spPr>
          <a:xfrm>
            <a:off x="6217920" y="1417320"/>
            <a:ext cx="5257800" cy="960120"/>
          </a:xfrm>
          <a:prstGeom prst="roundRect">
            <a:avLst>
              <a:gd name="adj" fmla="val 4762"/>
            </a:avLst>
          </a:prstGeom>
          <a:solidFill>
            <a:srgbClr val="F8FAFC"/>
          </a:solidFill>
          <a:ln w="12700">
            <a:solidFill>
              <a:srgbClr val="CBD5E1"/>
            </a:solidFill>
            <a:prstDash val="solid"/>
          </a:ln>
        </p:spPr>
      </p:sp>
      <p:sp>
        <p:nvSpPr>
          <p:cNvPr id="13" name="Text 11"/>
          <p:cNvSpPr/>
          <p:nvPr/>
        </p:nvSpPr>
        <p:spPr>
          <a:xfrm>
            <a:off x="6364224" y="1527048"/>
            <a:ext cx="496519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Gateways and proxies</a:t>
            </a:r>
            <a:endParaRPr lang="en-US" sz="1400" dirty="0"/>
          </a:p>
        </p:txBody>
      </p:sp>
      <p:sp>
        <p:nvSpPr>
          <p:cNvPr id="14" name="Text 12"/>
          <p:cNvSpPr/>
          <p:nvPr/>
        </p:nvSpPr>
        <p:spPr>
          <a:xfrm>
            <a:off x="6364224" y="1801368"/>
            <a:ext cx="4965192" cy="484632"/>
          </a:xfrm>
          <a:prstGeom prst="rect">
            <a:avLst/>
          </a:prstGeom>
          <a:noFill/>
          <a:ln/>
        </p:spPr>
        <p:txBody>
          <a:bodyPr wrap="square" lIns="25400" tIns="25400" rIns="25400" bIns="25400" rtlCol="0" anchor="ctr">
            <a:normAutofit/>
          </a:bodyPr>
          <a:lstStyle/>
          <a:p>
            <a:pPr marL="0" indent="0">
              <a:buNone/>
            </a:pPr>
            <a:r>
              <a:rPr lang="en-US" sz="1100" dirty="0">
                <a:solidFill>
                  <a:srgbClr val="374151"/>
                </a:solidFill>
                <a:latin typeface="Aptos" pitchFamily="34" charset="0"/>
                <a:ea typeface="Aptos" pitchFamily="34" charset="-122"/>
                <a:cs typeface="Aptos" pitchFamily="34" charset="-120"/>
              </a:rPr>
              <a:t>Strong on provider level traffic, routing and logging</a:t>
            </a:r>
            <a:endParaRPr lang="en-US" sz="1100" dirty="0"/>
          </a:p>
        </p:txBody>
      </p:sp>
      <p:sp>
        <p:nvSpPr>
          <p:cNvPr id="15" name="Shape 13"/>
          <p:cNvSpPr/>
          <p:nvPr/>
        </p:nvSpPr>
        <p:spPr>
          <a:xfrm>
            <a:off x="6217920" y="2651760"/>
            <a:ext cx="5257800" cy="960120"/>
          </a:xfrm>
          <a:prstGeom prst="roundRect">
            <a:avLst>
              <a:gd name="adj" fmla="val 4762"/>
            </a:avLst>
          </a:prstGeom>
          <a:solidFill>
            <a:srgbClr val="F8FAFC"/>
          </a:solidFill>
          <a:ln w="12700">
            <a:solidFill>
              <a:srgbClr val="CBD5E1"/>
            </a:solidFill>
            <a:prstDash val="solid"/>
          </a:ln>
        </p:spPr>
      </p:sp>
      <p:sp>
        <p:nvSpPr>
          <p:cNvPr id="16" name="Text 14"/>
          <p:cNvSpPr/>
          <p:nvPr/>
        </p:nvSpPr>
        <p:spPr>
          <a:xfrm>
            <a:off x="6364224" y="2761488"/>
            <a:ext cx="496519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Policy engines and business rules tools</a:t>
            </a:r>
            <a:endParaRPr lang="en-US" sz="1400" dirty="0"/>
          </a:p>
        </p:txBody>
      </p:sp>
      <p:sp>
        <p:nvSpPr>
          <p:cNvPr id="17" name="Text 15"/>
          <p:cNvSpPr/>
          <p:nvPr/>
        </p:nvSpPr>
        <p:spPr>
          <a:xfrm>
            <a:off x="6364224" y="3035808"/>
            <a:ext cx="4965192" cy="484632"/>
          </a:xfrm>
          <a:prstGeom prst="rect">
            <a:avLst/>
          </a:prstGeom>
          <a:noFill/>
          <a:ln/>
        </p:spPr>
        <p:txBody>
          <a:bodyPr wrap="square" lIns="25400" tIns="25400" rIns="25400" bIns="25400" rtlCol="0" anchor="ctr">
            <a:normAutofit/>
          </a:bodyPr>
          <a:lstStyle/>
          <a:p>
            <a:pPr marL="0" indent="0">
              <a:buNone/>
            </a:pPr>
            <a:r>
              <a:rPr lang="en-US" sz="1100" dirty="0">
                <a:solidFill>
                  <a:srgbClr val="374151"/>
                </a:solidFill>
                <a:latin typeface="Aptos" pitchFamily="34" charset="0"/>
                <a:ea typeface="Aptos" pitchFamily="34" charset="-122"/>
                <a:cs typeface="Aptos" pitchFamily="34" charset="-120"/>
              </a:rPr>
              <a:t>Strong on evaluating rules outside application code</a:t>
            </a:r>
            <a:endParaRPr lang="en-US" sz="1100" dirty="0"/>
          </a:p>
        </p:txBody>
      </p:sp>
      <p:sp>
        <p:nvSpPr>
          <p:cNvPr id="18" name="Shape 16"/>
          <p:cNvSpPr/>
          <p:nvPr/>
        </p:nvSpPr>
        <p:spPr>
          <a:xfrm>
            <a:off x="6217920" y="3886200"/>
            <a:ext cx="5257800" cy="960120"/>
          </a:xfrm>
          <a:prstGeom prst="roundRect">
            <a:avLst>
              <a:gd name="adj" fmla="val 4762"/>
            </a:avLst>
          </a:prstGeom>
          <a:solidFill>
            <a:srgbClr val="F8FAFC"/>
          </a:solidFill>
          <a:ln w="12700">
            <a:solidFill>
              <a:srgbClr val="CBD5E1"/>
            </a:solidFill>
            <a:prstDash val="solid"/>
          </a:ln>
        </p:spPr>
      </p:sp>
      <p:sp>
        <p:nvSpPr>
          <p:cNvPr id="19" name="Text 17"/>
          <p:cNvSpPr/>
          <p:nvPr/>
        </p:nvSpPr>
        <p:spPr>
          <a:xfrm>
            <a:off x="6364224" y="3995928"/>
            <a:ext cx="496519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Workflow tools</a:t>
            </a:r>
            <a:endParaRPr lang="en-US" sz="1400" dirty="0"/>
          </a:p>
        </p:txBody>
      </p:sp>
      <p:sp>
        <p:nvSpPr>
          <p:cNvPr id="20" name="Text 18"/>
          <p:cNvSpPr/>
          <p:nvPr/>
        </p:nvSpPr>
        <p:spPr>
          <a:xfrm>
            <a:off x="6364224" y="4270248"/>
            <a:ext cx="4965192" cy="484632"/>
          </a:xfrm>
          <a:prstGeom prst="rect">
            <a:avLst/>
          </a:prstGeom>
          <a:noFill/>
          <a:ln/>
        </p:spPr>
        <p:txBody>
          <a:bodyPr wrap="square" lIns="25400" tIns="25400" rIns="25400" bIns="25400" rtlCol="0" anchor="ctr">
            <a:normAutofit/>
          </a:bodyPr>
          <a:lstStyle/>
          <a:p>
            <a:pPr marL="0" indent="0">
              <a:buNone/>
            </a:pPr>
            <a:r>
              <a:rPr lang="en-US" sz="1100" dirty="0">
                <a:solidFill>
                  <a:srgbClr val="374151"/>
                </a:solidFill>
                <a:latin typeface="Aptos" pitchFamily="34" charset="0"/>
                <a:ea typeface="Aptos" pitchFamily="34" charset="-122"/>
                <a:cs typeface="Aptos" pitchFamily="34" charset="-120"/>
              </a:rPr>
              <a:t>Strong on orchestrating multi step execution</a:t>
            </a:r>
            <a:endParaRPr lang="en-US" sz="1100" dirty="0"/>
          </a:p>
        </p:txBody>
      </p:sp>
      <p:sp>
        <p:nvSpPr>
          <p:cNvPr id="21" name="Text 19"/>
          <p:cNvSpPr/>
          <p:nvPr/>
        </p:nvSpPr>
        <p:spPr>
          <a:xfrm>
            <a:off x="704088" y="5204687"/>
            <a:ext cx="10424160" cy="411480"/>
          </a:xfrm>
          <a:prstGeom prst="rect">
            <a:avLst/>
          </a:prstGeom>
          <a:noFill/>
          <a:ln/>
        </p:spPr>
        <p:txBody>
          <a:bodyPr wrap="square" lIns="25400" tIns="25400" rIns="25400" bIns="25400" rtlCol="0" anchor="ctr">
            <a:normAutofit fontScale="85000" lnSpcReduction="20000"/>
          </a:bodyPr>
          <a:lstStyle/>
          <a:p>
            <a:pPr marL="0" indent="0">
              <a:buNone/>
            </a:pPr>
            <a:r>
              <a:rPr lang="en-US" sz="1600" dirty="0">
                <a:solidFill>
                  <a:srgbClr val="2563EB"/>
                </a:solidFill>
                <a:latin typeface="Aptos" pitchFamily="34" charset="0"/>
                <a:ea typeface="Aptos" pitchFamily="34" charset="-122"/>
                <a:cs typeface="Aptos" pitchFamily="34" charset="-120"/>
              </a:rPr>
              <a:t>These categories are useful. But they still leave teams with the harder problem of making sure policy is applied correctly across a live AI system.</a:t>
            </a:r>
            <a:endParaRPr lang="en-US" sz="1600" dirty="0"/>
          </a:p>
        </p:txBody>
      </p:sp>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11</a:t>
            </a:fld>
            <a:endParaRPr lang="en-US"/>
          </a:p>
        </p:txBody>
      </p:sp>
      <p:sp>
        <p:nvSpPr>
          <p:cNvPr id="23" name="TextBox 22">
            <a:extLst>
              <a:ext uri="{FF2B5EF4-FFF2-40B4-BE49-F238E27FC236}">
                <a16:creationId xmlns:a16="http://schemas.microsoft.com/office/drawing/2014/main" id="{2AD87E52-67AC-47AF-2106-FBA52BD9AC72}"/>
              </a:ext>
            </a:extLst>
          </p:cNvPr>
          <p:cNvSpPr txBox="1"/>
          <p:nvPr/>
        </p:nvSpPr>
        <p:spPr>
          <a:xfrm>
            <a:off x="767547" y="5696677"/>
            <a:ext cx="10297242" cy="369332"/>
          </a:xfrm>
          <a:prstGeom prst="rect">
            <a:avLst/>
          </a:prstGeom>
          <a:noFill/>
        </p:spPr>
        <p:txBody>
          <a:bodyPr wrap="none" rtlCol="0">
            <a:spAutoFit/>
          </a:bodyPr>
          <a:lstStyle/>
          <a:p>
            <a:r>
              <a:rPr lang="en-GB" dirty="0"/>
              <a:t>For detailed market analysis and positioning of ARCS please refer to  ARCS_comparative_analysis.pptx</a:t>
            </a:r>
            <a:endParaRPr lang="en-UG"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40080" y="548640"/>
            <a:ext cx="10972800" cy="502920"/>
          </a:xfrm>
          <a:prstGeom prst="rect">
            <a:avLst/>
          </a:prstGeom>
          <a:noFill/>
          <a:ln/>
        </p:spPr>
        <p:txBody>
          <a:bodyPr wrap="square" rtlCol="0" anchor="ctr"/>
          <a:lstStyle/>
          <a:p>
            <a:pPr marL="0" indent="0">
              <a:buNone/>
            </a:pPr>
            <a:r>
              <a:rPr lang="en-US" sz="2400" b="1" dirty="0">
                <a:solidFill>
                  <a:srgbClr val="0F172A"/>
                </a:solidFill>
                <a:latin typeface="Aptos Display" pitchFamily="34" charset="0"/>
                <a:ea typeface="Aptos Display" pitchFamily="34" charset="-122"/>
                <a:cs typeface="Aptos Display" pitchFamily="34" charset="-120"/>
              </a:rPr>
              <a:t>Where ARCS fits</a:t>
            </a:r>
            <a:endParaRPr lang="en-US" sz="2400" dirty="0"/>
          </a:p>
        </p:txBody>
      </p:sp>
      <p:sp>
        <p:nvSpPr>
          <p:cNvPr id="3" name="Text 1"/>
          <p:cNvSpPr/>
          <p:nvPr/>
        </p:nvSpPr>
        <p:spPr>
          <a:xfrm>
            <a:off x="658368" y="1325880"/>
            <a:ext cx="5669280" cy="320040"/>
          </a:xfrm>
          <a:prstGeom prst="rect">
            <a:avLst/>
          </a:prstGeom>
          <a:noFill/>
          <a:ln/>
        </p:spPr>
        <p:txBody>
          <a:bodyPr wrap="square" lIns="25400" tIns="25400" rIns="25400" bIns="25400" rtlCol="0" anchor="ctr">
            <a:normAutofit fontScale="85000" lnSpcReduction="10000"/>
          </a:bodyPr>
          <a:lstStyle/>
          <a:p>
            <a:pPr marL="0" indent="0">
              <a:buNone/>
            </a:pPr>
            <a:r>
              <a:rPr lang="en-US" sz="1900" b="1" dirty="0">
                <a:solidFill>
                  <a:srgbClr val="111827"/>
                </a:solidFill>
                <a:latin typeface="Aptos" pitchFamily="34" charset="0"/>
                <a:ea typeface="Aptos" pitchFamily="34" charset="-122"/>
                <a:cs typeface="Aptos" pitchFamily="34" charset="-120"/>
              </a:rPr>
              <a:t>ARCS sits between governance intent and live AI behaviour.</a:t>
            </a:r>
            <a:endParaRPr lang="en-US" sz="1900" dirty="0"/>
          </a:p>
        </p:txBody>
      </p:sp>
      <p:sp>
        <p:nvSpPr>
          <p:cNvPr id="4" name="Text 2"/>
          <p:cNvSpPr/>
          <p:nvPr/>
        </p:nvSpPr>
        <p:spPr>
          <a:xfrm>
            <a:off x="640080" y="2080260"/>
            <a:ext cx="2743200" cy="228600"/>
          </a:xfrm>
          <a:prstGeom prst="rect">
            <a:avLst/>
          </a:prstGeom>
          <a:noFill/>
          <a:ln/>
        </p:spPr>
        <p:txBody>
          <a:bodyPr wrap="square" lIns="25400" tIns="25400" rIns="25400" bIns="25400" rtlCol="0" anchor="ctr">
            <a:normAutofit fontScale="85000" lnSpcReduction="20000"/>
          </a:bodyPr>
          <a:lstStyle/>
          <a:p>
            <a:pPr marL="0" indent="0">
              <a:buNone/>
            </a:pPr>
            <a:r>
              <a:rPr lang="en-US" sz="1600" dirty="0">
                <a:solidFill>
                  <a:srgbClr val="111827"/>
                </a:solidFill>
                <a:latin typeface="Aptos" pitchFamily="34" charset="0"/>
                <a:ea typeface="Aptos" pitchFamily="34" charset="-122"/>
                <a:cs typeface="Aptos" pitchFamily="34" charset="-120"/>
              </a:rPr>
              <a:t>It is not mainly:</a:t>
            </a:r>
            <a:endParaRPr lang="en-US" sz="1600" dirty="0"/>
          </a:p>
        </p:txBody>
      </p:sp>
      <p:sp>
        <p:nvSpPr>
          <p:cNvPr id="5" name="Text 3"/>
          <p:cNvSpPr/>
          <p:nvPr/>
        </p:nvSpPr>
        <p:spPr>
          <a:xfrm>
            <a:off x="841248" y="2400300"/>
            <a:ext cx="4297680" cy="1828800"/>
          </a:xfrm>
          <a:prstGeom prst="rect">
            <a:avLst/>
          </a:prstGeom>
          <a:noFill/>
          <a:ln/>
        </p:spPr>
        <p:txBody>
          <a:bodyPr wrap="square" lIns="38100" tIns="38100" rIns="38100" bIns="38100" rtlCol="0" anchor="t"/>
          <a:lstStyle/>
          <a:p>
            <a:pPr marL="171450" indent="-171450">
              <a:buSzPct val="100000"/>
              <a:buChar char="•"/>
            </a:pPr>
            <a:r>
              <a:rPr lang="en-US" sz="1500" dirty="0">
                <a:solidFill>
                  <a:srgbClr val="111827"/>
                </a:solidFill>
                <a:latin typeface="Aptos" pitchFamily="34" charset="0"/>
                <a:ea typeface="Aptos" pitchFamily="34" charset="-122"/>
                <a:cs typeface="Aptos" pitchFamily="34" charset="-120"/>
              </a:rPr>
              <a:t>a governance dashboard</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an observability tool</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a model gateway</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a guardrails library</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a generic rules engine</a:t>
            </a:r>
            <a:endParaRPr lang="en-US" sz="1500" dirty="0"/>
          </a:p>
        </p:txBody>
      </p:sp>
      <p:sp>
        <p:nvSpPr>
          <p:cNvPr id="6" name="Text 4"/>
          <p:cNvSpPr/>
          <p:nvPr/>
        </p:nvSpPr>
        <p:spPr>
          <a:xfrm>
            <a:off x="658368" y="4160520"/>
            <a:ext cx="5623560" cy="731520"/>
          </a:xfrm>
          <a:prstGeom prst="rect">
            <a:avLst/>
          </a:prstGeom>
          <a:noFill/>
          <a:ln/>
        </p:spPr>
        <p:txBody>
          <a:bodyPr wrap="square" lIns="25400" tIns="25400" rIns="25400" bIns="25400" rtlCol="0" anchor="ctr">
            <a:normAutofit/>
          </a:bodyPr>
          <a:lstStyle/>
          <a:p>
            <a:pPr marL="0" indent="0">
              <a:buNone/>
            </a:pPr>
            <a:r>
              <a:rPr lang="en-US" sz="1600" dirty="0">
                <a:solidFill>
                  <a:srgbClr val="2563EB"/>
                </a:solidFill>
                <a:latin typeface="Aptos" pitchFamily="34" charset="0"/>
                <a:ea typeface="Aptos" pitchFamily="34" charset="-122"/>
                <a:cs typeface="Aptos" pitchFamily="34" charset="-120"/>
              </a:rPr>
              <a:t>It is the implementation platform that makes approved policy visible and manageable as a live system control.</a:t>
            </a:r>
            <a:endParaRPr lang="en-US" sz="1600" dirty="0"/>
          </a:p>
        </p:txBody>
      </p:sp>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12</a:t>
            </a:fld>
            <a:endParaRPr lang="en-US"/>
          </a:p>
        </p:txBody>
      </p:sp>
      <p:pic>
        <p:nvPicPr>
          <p:cNvPr id="11" name="Picture 10">
            <a:extLst>
              <a:ext uri="{FF2B5EF4-FFF2-40B4-BE49-F238E27FC236}">
                <a16:creationId xmlns:a16="http://schemas.microsoft.com/office/drawing/2014/main" id="{FA066E06-817C-D89D-BF2A-21FE72B5A846}"/>
              </a:ext>
            </a:extLst>
          </p:cNvPr>
          <p:cNvPicPr>
            <a:picLocks noChangeAspect="1"/>
          </p:cNvPicPr>
          <p:nvPr/>
        </p:nvPicPr>
        <p:blipFill>
          <a:blip r:embed="rId3"/>
          <a:stretch>
            <a:fillRect/>
          </a:stretch>
        </p:blipFill>
        <p:spPr>
          <a:xfrm>
            <a:off x="7827416" y="800100"/>
            <a:ext cx="2634701" cy="439505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1977174" y="1097280"/>
            <a:ext cx="10972800" cy="502920"/>
          </a:xfrm>
          <a:prstGeom prst="rect">
            <a:avLst/>
          </a:prstGeom>
          <a:noFill/>
          <a:ln/>
        </p:spPr>
        <p:txBody>
          <a:bodyPr wrap="square" rtlCol="0" anchor="ctr"/>
          <a:lstStyle/>
          <a:p>
            <a:pPr marL="0" indent="0">
              <a:buNone/>
            </a:pPr>
            <a:r>
              <a:rPr lang="en-US" sz="2400" b="1" dirty="0">
                <a:solidFill>
                  <a:srgbClr val="0F172A"/>
                </a:solidFill>
                <a:latin typeface="Aptos Display" pitchFamily="34" charset="0"/>
                <a:ea typeface="Aptos Display" pitchFamily="34" charset="-122"/>
                <a:cs typeface="Aptos Display" pitchFamily="34" charset="-120"/>
              </a:rPr>
              <a:t>Why not keep this entirely in house</a:t>
            </a:r>
            <a:endParaRPr lang="en-US" sz="2400" dirty="0"/>
          </a:p>
        </p:txBody>
      </p:sp>
      <p:sp>
        <p:nvSpPr>
          <p:cNvPr id="3" name="Text 1"/>
          <p:cNvSpPr/>
          <p:nvPr/>
        </p:nvSpPr>
        <p:spPr>
          <a:xfrm>
            <a:off x="1995462" y="1874520"/>
            <a:ext cx="5943600" cy="274320"/>
          </a:xfrm>
          <a:prstGeom prst="rect">
            <a:avLst/>
          </a:prstGeom>
          <a:noFill/>
          <a:ln/>
        </p:spPr>
        <p:txBody>
          <a:bodyPr wrap="square" lIns="25400" tIns="25400" rIns="25400" bIns="25400" rtlCol="0" anchor="ctr">
            <a:normAutofit fontScale="92500" lnSpcReduction="10000"/>
          </a:bodyPr>
          <a:lstStyle/>
          <a:p>
            <a:pPr marL="0" indent="0">
              <a:buNone/>
            </a:pPr>
            <a:r>
              <a:rPr lang="en-US" sz="1700" dirty="0">
                <a:solidFill>
                  <a:srgbClr val="374151"/>
                </a:solidFill>
                <a:latin typeface="Aptos" pitchFamily="34" charset="0"/>
                <a:ea typeface="Aptos" pitchFamily="34" charset="-122"/>
                <a:cs typeface="Aptos" pitchFamily="34" charset="-120"/>
              </a:rPr>
              <a:t>Organizations may ask ….</a:t>
            </a:r>
            <a:endParaRPr lang="en-US" sz="1700" dirty="0"/>
          </a:p>
        </p:txBody>
      </p:sp>
      <p:sp>
        <p:nvSpPr>
          <p:cNvPr id="4" name="Text 2"/>
          <p:cNvSpPr/>
          <p:nvPr/>
        </p:nvSpPr>
        <p:spPr>
          <a:xfrm>
            <a:off x="1995462" y="2308860"/>
            <a:ext cx="5120640" cy="320040"/>
          </a:xfrm>
          <a:prstGeom prst="rect">
            <a:avLst/>
          </a:prstGeom>
          <a:noFill/>
          <a:ln/>
        </p:spPr>
        <p:txBody>
          <a:bodyPr wrap="square" lIns="25400" tIns="25400" rIns="25400" bIns="25400" rtlCol="0" anchor="ctr">
            <a:normAutofit fontScale="92500" lnSpcReduction="10000"/>
          </a:bodyPr>
          <a:lstStyle/>
          <a:p>
            <a:pPr marL="0" indent="0">
              <a:buNone/>
            </a:pPr>
            <a:r>
              <a:rPr lang="en-US" sz="2000" b="1" dirty="0">
                <a:solidFill>
                  <a:srgbClr val="111827"/>
                </a:solidFill>
                <a:latin typeface="Aptos" pitchFamily="34" charset="0"/>
                <a:ea typeface="Aptos" pitchFamily="34" charset="-122"/>
                <a:cs typeface="Aptos" pitchFamily="34" charset="-120"/>
              </a:rPr>
              <a:t>Why not just build this ourselves?</a:t>
            </a:r>
            <a:endParaRPr lang="en-US" sz="2000" dirty="0"/>
          </a:p>
        </p:txBody>
      </p:sp>
      <p:sp>
        <p:nvSpPr>
          <p:cNvPr id="5" name="Text 3"/>
          <p:cNvSpPr/>
          <p:nvPr/>
        </p:nvSpPr>
        <p:spPr>
          <a:xfrm>
            <a:off x="1995462" y="2788920"/>
            <a:ext cx="5577840" cy="914400"/>
          </a:xfrm>
          <a:prstGeom prst="rect">
            <a:avLst/>
          </a:prstGeom>
          <a:noFill/>
          <a:ln/>
        </p:spPr>
        <p:txBody>
          <a:bodyPr wrap="square" lIns="25400" tIns="25400" rIns="25400" bIns="25400" rtlCol="0" anchor="ctr">
            <a:normAutofit/>
          </a:bodyPr>
          <a:lstStyle/>
          <a:p>
            <a:pPr marL="0" indent="0">
              <a:buNone/>
            </a:pPr>
            <a:r>
              <a:rPr lang="en-US" sz="1600" dirty="0">
                <a:solidFill>
                  <a:srgbClr val="111827"/>
                </a:solidFill>
                <a:latin typeface="Aptos" pitchFamily="34" charset="0"/>
                <a:ea typeface="Aptos" pitchFamily="34" charset="-122"/>
                <a:cs typeface="Aptos" pitchFamily="34" charset="-120"/>
              </a:rPr>
              <a:t>You still keep ownership of the policy. What ARCS adds is a specialised implementation platform and specialist capability built around this exact problem.</a:t>
            </a:r>
            <a:endParaRPr lang="en-US" sz="1600" dirty="0"/>
          </a:p>
        </p:txBody>
      </p:sp>
      <p:sp>
        <p:nvSpPr>
          <p:cNvPr id="6" name="Text 4"/>
          <p:cNvSpPr/>
          <p:nvPr/>
        </p:nvSpPr>
        <p:spPr>
          <a:xfrm>
            <a:off x="1995462" y="3886200"/>
            <a:ext cx="5577840" cy="1143000"/>
          </a:xfrm>
          <a:prstGeom prst="rect">
            <a:avLst/>
          </a:prstGeom>
          <a:noFill/>
          <a:ln/>
        </p:spPr>
        <p:txBody>
          <a:bodyPr wrap="square" lIns="25400" tIns="25400" rIns="25400" bIns="25400" rtlCol="0" anchor="ctr">
            <a:normAutofit fontScale="92500"/>
          </a:bodyPr>
          <a:lstStyle/>
          <a:p>
            <a:r>
              <a:rPr lang="en-US" sz="1600" dirty="0">
                <a:solidFill>
                  <a:srgbClr val="111827"/>
                </a:solidFill>
                <a:latin typeface="Aptos" pitchFamily="34" charset="0"/>
                <a:ea typeface="Aptos" pitchFamily="34" charset="-122"/>
                <a:cs typeface="Aptos" pitchFamily="34" charset="-120"/>
              </a:rPr>
              <a:t>Your team stays focused on the core system and business logic. </a:t>
            </a:r>
            <a:br>
              <a:rPr lang="en-US" sz="1600" dirty="0">
                <a:solidFill>
                  <a:srgbClr val="111827"/>
                </a:solidFill>
                <a:latin typeface="Aptos" pitchFamily="34" charset="0"/>
                <a:ea typeface="Aptos" pitchFamily="34" charset="-122"/>
                <a:cs typeface="Aptos" pitchFamily="34" charset="-120"/>
              </a:rPr>
            </a:br>
            <a:br>
              <a:rPr lang="en-US" sz="1600" dirty="0">
                <a:solidFill>
                  <a:srgbClr val="111827"/>
                </a:solidFill>
                <a:latin typeface="Aptos" pitchFamily="34" charset="0"/>
                <a:ea typeface="Aptos" pitchFamily="34" charset="-122"/>
                <a:cs typeface="Aptos" pitchFamily="34" charset="-120"/>
              </a:rPr>
            </a:br>
            <a:r>
              <a:rPr lang="en-GB" sz="1600" dirty="0"/>
              <a:t>ARCS keeps improving the policy language, the rule model, the control coverage, the execution patterns and the outcome model.</a:t>
            </a:r>
            <a:endParaRPr lang="en-US" sz="1600" dirty="0"/>
          </a:p>
        </p:txBody>
      </p:sp>
      <p:sp>
        <p:nvSpPr>
          <p:cNvPr id="7" name="Text 5"/>
          <p:cNvSpPr/>
          <p:nvPr/>
        </p:nvSpPr>
        <p:spPr>
          <a:xfrm>
            <a:off x="1995462" y="5212080"/>
            <a:ext cx="5577840" cy="411480"/>
          </a:xfrm>
          <a:prstGeom prst="rect">
            <a:avLst/>
          </a:prstGeom>
          <a:noFill/>
          <a:ln/>
        </p:spPr>
        <p:txBody>
          <a:bodyPr wrap="square" lIns="25400" tIns="25400" rIns="25400" bIns="25400" rtlCol="0" anchor="ctr">
            <a:normAutofit fontScale="85000" lnSpcReduction="20000"/>
          </a:bodyPr>
          <a:lstStyle/>
          <a:p>
            <a:pPr marL="0" indent="0">
              <a:buNone/>
            </a:pPr>
            <a:r>
              <a:rPr lang="en-US" sz="1600" b="1" dirty="0">
                <a:solidFill>
                  <a:srgbClr val="2563EB"/>
                </a:solidFill>
                <a:latin typeface="Aptos" pitchFamily="34" charset="0"/>
                <a:ea typeface="Aptos" pitchFamily="34" charset="-122"/>
                <a:cs typeface="Aptos" pitchFamily="34" charset="-120"/>
              </a:rPr>
              <a:t>This gives teams the benefit of specialisation without giving up control.</a:t>
            </a:r>
            <a:endParaRPr lang="en-US" sz="1600" dirty="0"/>
          </a:p>
        </p:txBody>
      </p:sp>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2003053" y="822960"/>
            <a:ext cx="10972800" cy="502920"/>
          </a:xfrm>
          <a:prstGeom prst="rect">
            <a:avLst/>
          </a:prstGeom>
          <a:noFill/>
          <a:ln/>
        </p:spPr>
        <p:txBody>
          <a:bodyPr wrap="square" rtlCol="0" anchor="ctr"/>
          <a:lstStyle/>
          <a:p>
            <a:pPr marL="0" indent="0">
              <a:buNone/>
            </a:pPr>
            <a:r>
              <a:rPr lang="en-US" sz="2400" b="1" dirty="0">
                <a:solidFill>
                  <a:srgbClr val="0F172A"/>
                </a:solidFill>
                <a:latin typeface="Aptos Display" pitchFamily="34" charset="0"/>
                <a:ea typeface="Aptos Display" pitchFamily="34" charset="-122"/>
                <a:cs typeface="Aptos Display" pitchFamily="34" charset="-120"/>
              </a:rPr>
              <a:t>Why ARCS is credible</a:t>
            </a:r>
            <a:endParaRPr lang="en-US" sz="2400" dirty="0"/>
          </a:p>
        </p:txBody>
      </p:sp>
      <p:sp>
        <p:nvSpPr>
          <p:cNvPr id="3" name="Text 1"/>
          <p:cNvSpPr/>
          <p:nvPr/>
        </p:nvSpPr>
        <p:spPr>
          <a:xfrm>
            <a:off x="2021341" y="1600200"/>
            <a:ext cx="6400800" cy="320040"/>
          </a:xfrm>
          <a:prstGeom prst="rect">
            <a:avLst/>
          </a:prstGeom>
          <a:noFill/>
          <a:ln/>
        </p:spPr>
        <p:txBody>
          <a:bodyPr wrap="square" lIns="25400" tIns="25400" rIns="25400" bIns="25400" rtlCol="0" anchor="ctr">
            <a:normAutofit fontScale="70000" lnSpcReduction="20000"/>
          </a:bodyPr>
          <a:lstStyle/>
          <a:p>
            <a:pPr marL="0" indent="0">
              <a:buNone/>
            </a:pPr>
            <a:r>
              <a:rPr lang="en-US" sz="1800" b="1" dirty="0">
                <a:solidFill>
                  <a:srgbClr val="111827"/>
                </a:solidFill>
                <a:latin typeface="Aptos" pitchFamily="34" charset="0"/>
                <a:ea typeface="Aptos" pitchFamily="34" charset="-122"/>
                <a:cs typeface="Aptos" pitchFamily="34" charset="-120"/>
              </a:rPr>
              <a:t>ARCS comes from real experience with the kinds of problems it is trying to solve.</a:t>
            </a:r>
            <a:endParaRPr lang="en-US" sz="1800" dirty="0"/>
          </a:p>
        </p:txBody>
      </p:sp>
      <p:sp>
        <p:nvSpPr>
          <p:cNvPr id="4" name="Text 2"/>
          <p:cNvSpPr/>
          <p:nvPr/>
        </p:nvSpPr>
        <p:spPr>
          <a:xfrm>
            <a:off x="2204221" y="2057400"/>
            <a:ext cx="5303520" cy="2011680"/>
          </a:xfrm>
          <a:prstGeom prst="rect">
            <a:avLst/>
          </a:prstGeom>
          <a:noFill/>
          <a:ln/>
        </p:spPr>
        <p:txBody>
          <a:bodyPr wrap="square" lIns="38100" tIns="38100" rIns="38100" bIns="38100" rtlCol="0" anchor="t"/>
          <a:lstStyle/>
          <a:p>
            <a:pPr marL="171450" indent="-171450">
              <a:buSzPct val="100000"/>
              <a:buChar char="•"/>
            </a:pPr>
            <a:r>
              <a:rPr lang="en-US" sz="1500" dirty="0">
                <a:solidFill>
                  <a:srgbClr val="111827"/>
                </a:solidFill>
                <a:latin typeface="Aptos" pitchFamily="34" charset="0"/>
                <a:ea typeface="Aptos" pitchFamily="34" charset="-122"/>
                <a:cs typeface="Aptos" pitchFamily="34" charset="-120"/>
              </a:rPr>
              <a:t>deep experience in complex enterprise systems</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research in aspect oriented approaches</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large scale rule design in production environments</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experience creating vocabulary for executable rules</a:t>
            </a:r>
            <a:endParaRPr lang="en-US" sz="1500" dirty="0"/>
          </a:p>
          <a:p>
            <a:pPr marL="171450" indent="-171450">
              <a:buSzPct val="100000"/>
              <a:buChar char="•"/>
            </a:pPr>
            <a:r>
              <a:rPr lang="en-US" sz="1500" dirty="0">
                <a:solidFill>
                  <a:srgbClr val="111827"/>
                </a:solidFill>
                <a:latin typeface="Aptos" pitchFamily="34" charset="0"/>
                <a:ea typeface="Aptos" pitchFamily="34" charset="-122"/>
                <a:cs typeface="Aptos" pitchFamily="34" charset="-120"/>
              </a:rPr>
              <a:t>hands on work in high volume transaction systems</a:t>
            </a:r>
            <a:endParaRPr lang="en-US" sz="1500" dirty="0"/>
          </a:p>
        </p:txBody>
      </p:sp>
      <p:sp>
        <p:nvSpPr>
          <p:cNvPr id="5" name="Text 3"/>
          <p:cNvSpPr/>
          <p:nvPr/>
        </p:nvSpPr>
        <p:spPr>
          <a:xfrm>
            <a:off x="2021341" y="3749040"/>
            <a:ext cx="5486400" cy="320040"/>
          </a:xfrm>
          <a:prstGeom prst="rect">
            <a:avLst/>
          </a:prstGeom>
          <a:noFill/>
          <a:ln/>
        </p:spPr>
        <p:txBody>
          <a:bodyPr wrap="square" lIns="25400" tIns="25400" rIns="25400" bIns="25400" rtlCol="0" anchor="ctr">
            <a:normAutofit/>
          </a:bodyPr>
          <a:lstStyle/>
          <a:p>
            <a:pPr marL="0" indent="0">
              <a:buNone/>
            </a:pPr>
            <a:r>
              <a:rPr lang="en-US" sz="1600" dirty="0">
                <a:solidFill>
                  <a:srgbClr val="111827"/>
                </a:solidFill>
                <a:latin typeface="Aptos" pitchFamily="34" charset="0"/>
                <a:ea typeface="Aptos" pitchFamily="34" charset="-122"/>
                <a:cs typeface="Aptos" pitchFamily="34" charset="-120"/>
              </a:rPr>
              <a:t>This includes work across IBM, Mastercard, Boeing and Intel.</a:t>
            </a:r>
            <a:endParaRPr lang="en-US" sz="1600" dirty="0"/>
          </a:p>
        </p:txBody>
      </p:sp>
      <p:sp>
        <p:nvSpPr>
          <p:cNvPr id="6" name="Text 4"/>
          <p:cNvSpPr/>
          <p:nvPr/>
        </p:nvSpPr>
        <p:spPr>
          <a:xfrm>
            <a:off x="2021341" y="4206240"/>
            <a:ext cx="5486400" cy="731520"/>
          </a:xfrm>
          <a:prstGeom prst="rect">
            <a:avLst/>
          </a:prstGeom>
          <a:noFill/>
          <a:ln/>
        </p:spPr>
        <p:txBody>
          <a:bodyPr wrap="square" lIns="25400" tIns="25400" rIns="25400" bIns="25400" rtlCol="0" anchor="ctr">
            <a:normAutofit/>
          </a:bodyPr>
          <a:lstStyle/>
          <a:p>
            <a:pPr marL="0" indent="0">
              <a:buNone/>
            </a:pPr>
            <a:r>
              <a:rPr lang="en-US" sz="1600" dirty="0">
                <a:solidFill>
                  <a:srgbClr val="111827"/>
                </a:solidFill>
                <a:latin typeface="Aptos" pitchFamily="34" charset="0"/>
                <a:ea typeface="Aptos" pitchFamily="34" charset="-122"/>
                <a:cs typeface="Aptos" pitchFamily="34" charset="-120"/>
              </a:rPr>
              <a:t>At Mastercard, this included writing rules and helping shape rule vocabulary in very high volume transaction environments.</a:t>
            </a:r>
            <a:endParaRPr lang="en-US" sz="1600" dirty="0"/>
          </a:p>
        </p:txBody>
      </p:sp>
      <p:sp>
        <p:nvSpPr>
          <p:cNvPr id="7" name="Text 5"/>
          <p:cNvSpPr/>
          <p:nvPr/>
        </p:nvSpPr>
        <p:spPr>
          <a:xfrm>
            <a:off x="2021341" y="5120640"/>
            <a:ext cx="5486400" cy="365760"/>
          </a:xfrm>
          <a:prstGeom prst="rect">
            <a:avLst/>
          </a:prstGeom>
          <a:noFill/>
          <a:ln/>
        </p:spPr>
        <p:txBody>
          <a:bodyPr wrap="square" lIns="25400" tIns="25400" rIns="25400" bIns="25400" rtlCol="0" anchor="ctr">
            <a:normAutofit fontScale="77500" lnSpcReduction="20000"/>
          </a:bodyPr>
          <a:lstStyle/>
          <a:p>
            <a:pPr marL="0" indent="0">
              <a:buNone/>
            </a:pPr>
            <a:r>
              <a:rPr lang="en-US" sz="1600" b="1" dirty="0">
                <a:solidFill>
                  <a:srgbClr val="2563EB"/>
                </a:solidFill>
                <a:latin typeface="Aptos" pitchFamily="34" charset="0"/>
                <a:ea typeface="Aptos" pitchFamily="34" charset="-122"/>
                <a:cs typeface="Aptos" pitchFamily="34" charset="-120"/>
              </a:rPr>
              <a:t>ARCS comes from real systems, real rules and real control problems.</a:t>
            </a:r>
            <a:endParaRPr lang="en-US" sz="1600" dirty="0"/>
          </a:p>
        </p:txBody>
      </p:sp>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7D8F8CD7-7A00-8271-EFD9-D64FBE683C80}"/>
              </a:ext>
            </a:extLst>
          </p:cNvPr>
          <p:cNvPicPr>
            <a:picLocks noChangeAspect="1"/>
          </p:cNvPicPr>
          <p:nvPr/>
        </p:nvPicPr>
        <p:blipFill>
          <a:blip r:embed="rId3"/>
          <a:stretch>
            <a:fillRect/>
          </a:stretch>
        </p:blipFill>
        <p:spPr>
          <a:xfrm>
            <a:off x="5491763" y="1286321"/>
            <a:ext cx="6398313" cy="2142679"/>
          </a:xfrm>
          <a:prstGeom prst="rect">
            <a:avLst/>
          </a:prstGeom>
        </p:spPr>
      </p:pic>
      <p:sp>
        <p:nvSpPr>
          <p:cNvPr id="2" name="Text 0"/>
          <p:cNvSpPr/>
          <p:nvPr/>
        </p:nvSpPr>
        <p:spPr>
          <a:xfrm>
            <a:off x="734970" y="1251607"/>
            <a:ext cx="3604116" cy="502920"/>
          </a:xfrm>
          <a:prstGeom prst="rect">
            <a:avLst/>
          </a:prstGeom>
          <a:noFill/>
          <a:ln/>
        </p:spPr>
        <p:txBody>
          <a:bodyPr wrap="square" rtlCol="0" anchor="ctr"/>
          <a:lstStyle/>
          <a:p>
            <a:pPr marL="0" indent="0">
              <a:buNone/>
            </a:pPr>
            <a:r>
              <a:rPr lang="en-US" sz="2400" b="1" dirty="0">
                <a:solidFill>
                  <a:srgbClr val="0F172A"/>
                </a:solidFill>
                <a:latin typeface="Aptos Display" pitchFamily="34" charset="0"/>
                <a:ea typeface="Aptos Display" pitchFamily="34" charset="-122"/>
                <a:cs typeface="Aptos Display" pitchFamily="34" charset="-120"/>
              </a:rPr>
              <a:t>Why this matters now</a:t>
            </a:r>
            <a:endParaRPr lang="en-US" sz="2400" dirty="0"/>
          </a:p>
        </p:txBody>
      </p:sp>
      <p:sp>
        <p:nvSpPr>
          <p:cNvPr id="3" name="Text 1"/>
          <p:cNvSpPr/>
          <p:nvPr/>
        </p:nvSpPr>
        <p:spPr>
          <a:xfrm>
            <a:off x="736811" y="1710446"/>
            <a:ext cx="4482975" cy="1231421"/>
          </a:xfrm>
          <a:prstGeom prst="rect">
            <a:avLst/>
          </a:prstGeom>
          <a:noFill/>
          <a:ln/>
        </p:spPr>
        <p:txBody>
          <a:bodyPr wrap="square" lIns="25400" tIns="25400" rIns="25400" bIns="25400" rtlCol="0" anchor="ctr">
            <a:normAutofit/>
          </a:bodyPr>
          <a:lstStyle/>
          <a:p>
            <a:r>
              <a:rPr lang="en-GB" dirty="0"/>
              <a:t>More AI in production.</a:t>
            </a:r>
            <a:br>
              <a:rPr lang="en-GB" dirty="0"/>
            </a:br>
            <a:r>
              <a:rPr lang="en-GB" dirty="0"/>
              <a:t>More policy to apply.</a:t>
            </a:r>
          </a:p>
        </p:txBody>
      </p:sp>
      <p:sp>
        <p:nvSpPr>
          <p:cNvPr id="4" name="Text 2"/>
          <p:cNvSpPr/>
          <p:nvPr/>
        </p:nvSpPr>
        <p:spPr>
          <a:xfrm>
            <a:off x="734970" y="4475168"/>
            <a:ext cx="6858000" cy="411480"/>
          </a:xfrm>
          <a:prstGeom prst="rect">
            <a:avLst/>
          </a:prstGeom>
          <a:noFill/>
          <a:ln/>
        </p:spPr>
        <p:txBody>
          <a:bodyPr wrap="square" lIns="25400" tIns="25400" rIns="25400" bIns="25400" rtlCol="0" anchor="ctr">
            <a:normAutofit fontScale="85000" lnSpcReduction="10000"/>
          </a:bodyPr>
          <a:lstStyle/>
          <a:p>
            <a:r>
              <a:rPr lang="en-GB" b="1" dirty="0">
                <a:solidFill>
                  <a:srgbClr val="2563EB"/>
                </a:solidFill>
                <a:latin typeface="Aptos" pitchFamily="34" charset="0"/>
              </a:rPr>
              <a:t>When something goes wrong, accountability stays with the organisation.</a:t>
            </a:r>
            <a:endParaRPr lang="en-US" b="1" dirty="0">
              <a:solidFill>
                <a:srgbClr val="2563EB"/>
              </a:solidFill>
              <a:latin typeface="Aptos" pitchFamily="34" charset="0"/>
            </a:endParaRPr>
          </a:p>
        </p:txBody>
      </p:sp>
      <p:sp>
        <p:nvSpPr>
          <p:cNvPr id="6" name="Shape 4"/>
          <p:cNvSpPr/>
          <p:nvPr/>
        </p:nvSpPr>
        <p:spPr>
          <a:xfrm>
            <a:off x="736812" y="5147554"/>
            <a:ext cx="5943600" cy="777240"/>
          </a:xfrm>
          <a:prstGeom prst="roundRect">
            <a:avLst>
              <a:gd name="adj" fmla="val 5882"/>
            </a:avLst>
          </a:prstGeom>
          <a:solidFill>
            <a:schemeClr val="accent1">
              <a:lumMod val="75000"/>
            </a:schemeClr>
          </a:solidFill>
          <a:ln w="12700">
            <a:solidFill>
              <a:srgbClr val="0F172A"/>
            </a:solidFill>
            <a:prstDash val="solid"/>
          </a:ln>
        </p:spPr>
        <p:txBody>
          <a:bodyPr/>
          <a:lstStyle/>
          <a:p>
            <a:endParaRPr lang="en-UG" dirty="0"/>
          </a:p>
        </p:txBody>
      </p:sp>
      <p:sp>
        <p:nvSpPr>
          <p:cNvPr id="7" name="Text 5"/>
          <p:cNvSpPr/>
          <p:nvPr/>
        </p:nvSpPr>
        <p:spPr>
          <a:xfrm>
            <a:off x="2030084" y="5335006"/>
            <a:ext cx="5394960" cy="228600"/>
          </a:xfrm>
          <a:prstGeom prst="rect">
            <a:avLst/>
          </a:prstGeom>
          <a:noFill/>
          <a:ln/>
        </p:spPr>
        <p:txBody>
          <a:bodyPr wrap="square" lIns="25400" tIns="25400" rIns="25400" bIns="25400" rtlCol="0" anchor="ctr">
            <a:normAutofit fontScale="70000" lnSpcReduction="20000"/>
          </a:bodyPr>
          <a:lstStyle/>
          <a:p>
            <a:pPr marL="0" indent="0">
              <a:buNone/>
            </a:pPr>
            <a:r>
              <a:rPr lang="en-US" sz="2000" b="1" dirty="0">
                <a:solidFill>
                  <a:srgbClr val="FFFFFF"/>
                </a:solidFill>
                <a:latin typeface="Aptos" pitchFamily="34" charset="0"/>
                <a:ea typeface="Aptos" pitchFamily="34" charset="-122"/>
                <a:cs typeface="Aptos" pitchFamily="34" charset="-120"/>
              </a:rPr>
              <a:t>Your Policy. Applied Correctly.</a:t>
            </a:r>
            <a:endParaRPr lang="en-US" sz="2000" dirty="0"/>
          </a:p>
        </p:txBody>
      </p:sp>
      <p:sp>
        <p:nvSpPr>
          <p:cNvPr id="25" name="Slide Number Placeholder 0"/>
          <p:cNvSpPr>
            <a:spLocks noGrp="1"/>
          </p:cNvSpPr>
          <p:nvPr>
            <p:ph type="sldNum" sz="quarter" idx="4294967295"/>
          </p:nvPr>
        </p:nvSpPr>
        <p:spPr>
          <a:xfrm>
            <a:off x="12408236" y="721918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15</a:t>
            </a:fld>
            <a:endParaRPr lang="en-US"/>
          </a:p>
        </p:txBody>
      </p:sp>
      <p:sp>
        <p:nvSpPr>
          <p:cNvPr id="11" name="Text 1">
            <a:extLst>
              <a:ext uri="{FF2B5EF4-FFF2-40B4-BE49-F238E27FC236}">
                <a16:creationId xmlns:a16="http://schemas.microsoft.com/office/drawing/2014/main" id="{B61327A2-88A5-299F-F354-BBE489BC5A8D}"/>
              </a:ext>
            </a:extLst>
          </p:cNvPr>
          <p:cNvSpPr/>
          <p:nvPr/>
        </p:nvSpPr>
        <p:spPr>
          <a:xfrm>
            <a:off x="734970" y="2662617"/>
            <a:ext cx="5260388" cy="994435"/>
          </a:xfrm>
          <a:prstGeom prst="rect">
            <a:avLst/>
          </a:prstGeom>
          <a:noFill/>
          <a:ln/>
        </p:spPr>
        <p:txBody>
          <a:bodyPr wrap="square" lIns="25400" tIns="25400" rIns="25400" bIns="25400" rtlCol="0" anchor="ctr">
            <a:normAutofit/>
          </a:bodyPr>
          <a:lstStyle/>
          <a:p>
            <a:r>
              <a:rPr lang="en-GB" dirty="0"/>
              <a:t>EU AI Act. GDPR. NIST. ISO.</a:t>
            </a:r>
            <a:br>
              <a:rPr lang="en-GB" dirty="0"/>
            </a:br>
            <a:r>
              <a:rPr lang="en-GB" dirty="0"/>
              <a:t>Internal governance. Risk controls. Business rules.</a:t>
            </a:r>
          </a:p>
        </p:txBody>
      </p:sp>
      <p:sp>
        <p:nvSpPr>
          <p:cNvPr id="16" name="Text 1">
            <a:extLst>
              <a:ext uri="{FF2B5EF4-FFF2-40B4-BE49-F238E27FC236}">
                <a16:creationId xmlns:a16="http://schemas.microsoft.com/office/drawing/2014/main" id="{93298F56-AA7D-819D-68D2-5DC592A3285E}"/>
              </a:ext>
            </a:extLst>
          </p:cNvPr>
          <p:cNvSpPr/>
          <p:nvPr/>
        </p:nvSpPr>
        <p:spPr>
          <a:xfrm>
            <a:off x="736812" y="3610415"/>
            <a:ext cx="4482975" cy="904911"/>
          </a:xfrm>
          <a:prstGeom prst="rect">
            <a:avLst/>
          </a:prstGeom>
          <a:noFill/>
          <a:ln/>
        </p:spPr>
        <p:txBody>
          <a:bodyPr wrap="square" lIns="25400" tIns="25400" rIns="25400" bIns="25400" rtlCol="0" anchor="ctr">
            <a:normAutofit/>
          </a:bodyPr>
          <a:lstStyle/>
          <a:p>
            <a:r>
              <a:rPr lang="en-GB" dirty="0"/>
              <a:t>All of it still has to be applied correctly in the live system.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40080" y="548640"/>
            <a:ext cx="10972800" cy="502920"/>
          </a:xfrm>
          <a:prstGeom prst="rect">
            <a:avLst/>
          </a:prstGeom>
          <a:noFill/>
          <a:ln/>
        </p:spPr>
        <p:txBody>
          <a:bodyPr wrap="square" rtlCol="0" anchor="ctr"/>
          <a:lstStyle/>
          <a:p>
            <a:pPr marL="0" indent="0">
              <a:buNone/>
            </a:pPr>
            <a:r>
              <a:rPr lang="en-US" sz="2400" b="1" dirty="0">
                <a:solidFill>
                  <a:srgbClr val="0F172A"/>
                </a:solidFill>
                <a:latin typeface="Aptos Display" pitchFamily="34" charset="0"/>
                <a:ea typeface="Aptos Display" pitchFamily="34" charset="-122"/>
                <a:cs typeface="Aptos Display" pitchFamily="34" charset="-120"/>
              </a:rPr>
              <a:t>What we are looking for</a:t>
            </a:r>
            <a:endParaRPr lang="en-US" sz="2400" dirty="0"/>
          </a:p>
        </p:txBody>
      </p:sp>
      <p:sp>
        <p:nvSpPr>
          <p:cNvPr id="3" name="Text 1"/>
          <p:cNvSpPr/>
          <p:nvPr/>
        </p:nvSpPr>
        <p:spPr>
          <a:xfrm>
            <a:off x="640080" y="1232715"/>
            <a:ext cx="6583680" cy="3080493"/>
          </a:xfrm>
          <a:prstGeom prst="rect">
            <a:avLst/>
          </a:prstGeom>
          <a:noFill/>
          <a:ln/>
        </p:spPr>
        <p:txBody>
          <a:bodyPr wrap="square" lIns="38100" tIns="38100" rIns="38100" bIns="38100" rtlCol="0" anchor="t"/>
          <a:lstStyle/>
          <a:p>
            <a:pPr marL="182880" indent="-182880">
              <a:buSzPct val="100000"/>
              <a:buChar char="•"/>
            </a:pPr>
            <a:r>
              <a:rPr lang="en-US" sz="1600" dirty="0">
                <a:solidFill>
                  <a:srgbClr val="111827"/>
                </a:solidFill>
                <a:latin typeface="Aptos" pitchFamily="34" charset="0"/>
                <a:ea typeface="Aptos" pitchFamily="34" charset="-122"/>
                <a:cs typeface="Aptos" pitchFamily="34" charset="-120"/>
              </a:rPr>
              <a:t>Design partners who feel the pain of policy being hard to verify in live AI systems</a:t>
            </a:r>
          </a:p>
          <a:p>
            <a:pPr marL="182880" indent="-182880">
              <a:buSzPct val="100000"/>
              <a:buChar char="•"/>
            </a:pPr>
            <a:endParaRPr lang="en-US" sz="1600" dirty="0"/>
          </a:p>
          <a:p>
            <a:pPr marL="182880" indent="-182880">
              <a:buSzPct val="100000"/>
              <a:buChar char="•"/>
            </a:pPr>
            <a:r>
              <a:rPr lang="en-US" sz="1600" dirty="0">
                <a:solidFill>
                  <a:srgbClr val="111827"/>
                </a:solidFill>
                <a:latin typeface="Aptos" pitchFamily="34" charset="0"/>
                <a:ea typeface="Aptos" pitchFamily="34" charset="-122"/>
                <a:cs typeface="Aptos" pitchFamily="34" charset="-120"/>
              </a:rPr>
              <a:t>Pilot opportunities where policy needs to be visible, reviewable and applied correctly across live workflows</a:t>
            </a:r>
          </a:p>
          <a:p>
            <a:pPr marL="182880" indent="-182880">
              <a:buSzPct val="100000"/>
              <a:buChar char="•"/>
            </a:pPr>
            <a:endParaRPr lang="en-US" sz="1600" dirty="0"/>
          </a:p>
          <a:p>
            <a:pPr marL="182880" indent="-182880">
              <a:buSzPct val="100000"/>
              <a:buChar char="•"/>
            </a:pPr>
            <a:r>
              <a:rPr lang="en-US" sz="1600" dirty="0">
                <a:solidFill>
                  <a:srgbClr val="111827"/>
                </a:solidFill>
                <a:latin typeface="Aptos" pitchFamily="34" charset="0"/>
                <a:ea typeface="Aptos" pitchFamily="34" charset="-122"/>
                <a:cs typeface="Aptos" pitchFamily="34" charset="-120"/>
              </a:rPr>
              <a:t>Introductions to AI leaders, governance leaders and partners working close to this problem</a:t>
            </a:r>
          </a:p>
          <a:p>
            <a:pPr marL="182880" indent="-182880">
              <a:buSzPct val="100000"/>
              <a:buChar char="•"/>
            </a:pPr>
            <a:endParaRPr lang="en-US" sz="1600" dirty="0"/>
          </a:p>
          <a:p>
            <a:pPr marL="182880" indent="-182880">
              <a:buSzPct val="100000"/>
              <a:buChar char="•"/>
            </a:pPr>
            <a:r>
              <a:rPr lang="en-US" sz="1600" dirty="0">
                <a:solidFill>
                  <a:srgbClr val="111827"/>
                </a:solidFill>
                <a:latin typeface="Aptos" pitchFamily="34" charset="0"/>
                <a:ea typeface="Aptos" pitchFamily="34" charset="-122"/>
                <a:cs typeface="Aptos" pitchFamily="34" charset="-120"/>
              </a:rPr>
              <a:t>Conversations with investors and strategic partners who understand the need for a stronger implementation layer between policy intent and live AI </a:t>
            </a:r>
            <a:r>
              <a:rPr lang="en-US" sz="1600" dirty="0" err="1">
                <a:solidFill>
                  <a:srgbClr val="111827"/>
                </a:solidFill>
                <a:latin typeface="Aptos" pitchFamily="34" charset="0"/>
                <a:ea typeface="Aptos" pitchFamily="34" charset="-122"/>
                <a:cs typeface="Aptos" pitchFamily="34" charset="-120"/>
              </a:rPr>
              <a:t>behaviour</a:t>
            </a:r>
            <a:br>
              <a:rPr lang="en-US" sz="1600" dirty="0">
                <a:solidFill>
                  <a:srgbClr val="111827"/>
                </a:solidFill>
                <a:latin typeface="Aptos" pitchFamily="34" charset="0"/>
                <a:ea typeface="Aptos" pitchFamily="34" charset="-122"/>
                <a:cs typeface="Aptos" pitchFamily="34" charset="-120"/>
              </a:rPr>
            </a:br>
            <a:endParaRPr lang="en-US" sz="1600" dirty="0"/>
          </a:p>
        </p:txBody>
      </p:sp>
      <p:sp>
        <p:nvSpPr>
          <p:cNvPr id="25" name="Slide Number Placeholder 0"/>
          <p:cNvSpPr>
            <a:spLocks noGrp="1"/>
          </p:cNvSpPr>
          <p:nvPr>
            <p:ph type="sldNum" sz="quarter" idx="4294967295"/>
          </p:nvPr>
        </p:nvSpPr>
        <p:spPr>
          <a:xfrm>
            <a:off x="11338560" y="6510528"/>
            <a:ext cx="36576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Aptos"/>
                <a:ea typeface="Aptos"/>
                <a:cs typeface="Aptos"/>
              </a:defRPr>
            </a:lvl1pPr>
          </a:lstStyle>
          <a:p>
            <a:pPr algn="r"/>
            <a:fld id="{F7021451-1387-4CA6-816F-3879F97B5CBC}" type="slidenum">
              <a:rPr lang="en-US" b="0"/>
              <a:t>16</a:t>
            </a:fld>
            <a:endParaRPr lang="en-US"/>
          </a:p>
        </p:txBody>
      </p:sp>
      <p:pic>
        <p:nvPicPr>
          <p:cNvPr id="8" name="Graphic 7" descr="Boardroom with solid fill">
            <a:extLst>
              <a:ext uri="{FF2B5EF4-FFF2-40B4-BE49-F238E27FC236}">
                <a16:creationId xmlns:a16="http://schemas.microsoft.com/office/drawing/2014/main" id="{3D47A937-90D0-09DF-729E-11E5DE433C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39422" y="133278"/>
            <a:ext cx="1836564" cy="1836564"/>
          </a:xfrm>
          <a:prstGeom prst="rect">
            <a:avLst/>
          </a:prstGeom>
        </p:spPr>
      </p:pic>
      <p:sp>
        <p:nvSpPr>
          <p:cNvPr id="4" name="Text 2">
            <a:extLst>
              <a:ext uri="{FF2B5EF4-FFF2-40B4-BE49-F238E27FC236}">
                <a16:creationId xmlns:a16="http://schemas.microsoft.com/office/drawing/2014/main" id="{DB461DB9-CD99-2D15-EEFF-A4257D3C3F5E}"/>
              </a:ext>
            </a:extLst>
          </p:cNvPr>
          <p:cNvSpPr/>
          <p:nvPr/>
        </p:nvSpPr>
        <p:spPr>
          <a:xfrm>
            <a:off x="640080" y="4373808"/>
            <a:ext cx="6858000" cy="1935552"/>
          </a:xfrm>
          <a:prstGeom prst="rect">
            <a:avLst/>
          </a:prstGeom>
          <a:noFill/>
          <a:ln/>
        </p:spPr>
        <p:txBody>
          <a:bodyPr wrap="square" lIns="25400" tIns="25400" rIns="25400" bIns="25400" rtlCol="0" anchor="ctr">
            <a:normAutofit lnSpcReduction="10000"/>
          </a:bodyPr>
          <a:lstStyle/>
          <a:p>
            <a:r>
              <a:rPr lang="en-GB" b="1" dirty="0">
                <a:solidFill>
                  <a:srgbClr val="2563EB"/>
                </a:solidFill>
                <a:latin typeface="Aptos" pitchFamily="34" charset="0"/>
              </a:rPr>
              <a:t>If this problem is familiar, I’d value a conversation.</a:t>
            </a:r>
            <a:br>
              <a:rPr lang="en-GB" b="1" dirty="0">
                <a:solidFill>
                  <a:srgbClr val="2563EB"/>
                </a:solidFill>
                <a:latin typeface="Aptos" pitchFamily="34" charset="0"/>
              </a:rPr>
            </a:br>
            <a:br>
              <a:rPr lang="en-GB" b="1" dirty="0">
                <a:solidFill>
                  <a:srgbClr val="2563EB"/>
                </a:solidFill>
                <a:latin typeface="Aptos" pitchFamily="34" charset="0"/>
              </a:rPr>
            </a:br>
            <a:r>
              <a:rPr lang="en-GB" sz="1500" dirty="0"/>
              <a:t>Contact</a:t>
            </a:r>
            <a:br>
              <a:rPr lang="en-GB" sz="1500" dirty="0"/>
            </a:br>
            <a:r>
              <a:rPr lang="en-GB" sz="1500" dirty="0"/>
              <a:t>Yaseen</a:t>
            </a:r>
            <a:br>
              <a:rPr lang="en-GB" sz="1500" dirty="0"/>
            </a:br>
            <a:r>
              <a:rPr lang="en-GB" sz="1500" dirty="0"/>
              <a:t>yaseen@arcsruntime.com</a:t>
            </a:r>
            <a:br>
              <a:rPr lang="en-GB" sz="1500" dirty="0"/>
            </a:br>
            <a:r>
              <a:rPr lang="en-GB" sz="1500" dirty="0"/>
              <a:t>arcsruntime.com</a:t>
            </a:r>
            <a:br>
              <a:rPr lang="en-GB" sz="1500" dirty="0"/>
            </a:br>
            <a:r>
              <a:rPr lang="en-GB" sz="1500" dirty="0"/>
              <a:t>LinkedIn: https://www.linkedin.com/in/yaseen-ali-8a78214/</a:t>
            </a:r>
            <a:br>
              <a:rPr lang="en-GB" sz="1500" b="1" dirty="0">
                <a:solidFill>
                  <a:srgbClr val="2563EB"/>
                </a:solidFill>
                <a:latin typeface="Aptos" pitchFamily="34" charset="0"/>
              </a:rPr>
            </a:br>
            <a:endParaRPr lang="en-US" sz="1500" b="1" dirty="0">
              <a:solidFill>
                <a:srgbClr val="2563EB"/>
              </a:solidFill>
              <a:latin typeface="Aptos"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2148</TotalTime>
  <Words>2279</Words>
  <Application>Microsoft Office PowerPoint</Application>
  <PresentationFormat>Widescreen</PresentationFormat>
  <Paragraphs>182</Paragraphs>
  <Slides>16</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ARCS Deck</dc:title>
  <dc:subject>ARCS deck Office 2021 compatible</dc:subject>
  <dc:creator>OpenAI</dc:creator>
  <cp:lastModifiedBy>yaseen Ali</cp:lastModifiedBy>
  <cp:revision>74</cp:revision>
  <dcterms:created xsi:type="dcterms:W3CDTF">2026-04-05T13:15:39Z</dcterms:created>
  <dcterms:modified xsi:type="dcterms:W3CDTF">2026-04-09T15:24:14Z</dcterms:modified>
</cp:coreProperties>
</file>