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2656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Main companion deck: ARCS_deck.pptx</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Main companion deck: ARCS_deck.pptx
Positioning and market research files uploaded by user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Main companion deck: ARCS_deck.pptx
Positioning and market research files uploaded by user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Comparative analysis research files uploaded by user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Comparative analysis research files uploaded by user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Main companion deck: ARCS_deck.pptx
Positioning and market research files uploaded by user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RCS_MASTER">
    <p:bg>
      <p:bgPr>
        <a:solidFill>
          <a:srgbClr val="F4F4F4"/>
        </a:solidFill>
        <a:effectLst/>
      </p:bgPr>
    </p:bg>
    <p:spTree>
      <p:nvGrpSpPr>
        <p:cNvPr id="1" name=""/>
        <p:cNvGrpSpPr/>
        <p:nvPr/>
      </p:nvGrpSpPr>
      <p:grpSpPr>
        <a:xfrm>
          <a:off x="0" y="0"/>
          <a:ext cx="0" cy="0"/>
          <a:chOff x="0" y="0"/>
          <a:chExt cx="0" cy="0"/>
        </a:xfrm>
      </p:grpSpPr>
      <p:sp>
        <p:nvSpPr>
          <p:cNvPr id="2" name="Shape 0"/>
          <p:cNvSpPr/>
          <p:nvPr/>
        </p:nvSpPr>
        <p:spPr>
          <a:xfrm>
            <a:off x="0" y="0"/>
            <a:ext cx="12191695" cy="201168"/>
          </a:xfrm>
          <a:prstGeom prst="rect">
            <a:avLst/>
          </a:prstGeom>
          <a:solidFill>
            <a:srgbClr val="0F1E3A"/>
          </a:solidFill>
          <a:ln w="12700">
            <a:solidFill>
              <a:srgbClr val="0F1E3A"/>
            </a:solidFill>
            <a:prstDash val="solid"/>
          </a:ln>
        </p:spPr>
      </p:sp>
      <p:sp>
        <p:nvSpPr>
          <p:cNvPr id="3" name="Text 1"/>
          <p:cNvSpPr/>
          <p:nvPr/>
        </p:nvSpPr>
        <p:spPr>
          <a:xfrm>
            <a:off x="164592" y="27432"/>
            <a:ext cx="548640" cy="109728"/>
          </a:xfrm>
          <a:prstGeom prst="rect">
            <a:avLst/>
          </a:prstGeom>
          <a:noFill/>
          <a:ln/>
        </p:spPr>
        <p:txBody>
          <a:bodyPr wrap="square" lIns="0" tIns="0" rIns="0" bIns="0" rtlCol="0" anchor="ctr"/>
          <a:lstStyle/>
          <a:p>
            <a:pPr marL="0" indent="0">
              <a:buNone/>
            </a:pPr>
            <a:r>
              <a:rPr lang="en-US" sz="850" b="1" dirty="0">
                <a:solidFill>
                  <a:srgbClr val="FFFFFF"/>
                </a:solidFill>
                <a:latin typeface="Aptos" pitchFamily="34" charset="0"/>
                <a:ea typeface="Aptos" pitchFamily="34" charset="-122"/>
                <a:cs typeface="Aptos" pitchFamily="34" charset="-120"/>
              </a:rPr>
              <a:t>ARCS</a:t>
            </a:r>
            <a:endParaRPr lang="en-US" sz="850" dirty="0"/>
          </a:p>
        </p:txBody>
      </p:sp>
      <p:sp>
        <p:nvSpPr>
          <p:cNvPr id="4" name="Shape 2"/>
          <p:cNvSpPr/>
          <p:nvPr/>
        </p:nvSpPr>
        <p:spPr>
          <a:xfrm>
            <a:off x="731520" y="6455664"/>
            <a:ext cx="10881360" cy="0"/>
          </a:xfrm>
          <a:prstGeom prst="line">
            <a:avLst/>
          </a:prstGeom>
          <a:noFill/>
          <a:ln w="12700">
            <a:solidFill>
              <a:srgbClr val="CFCFCF"/>
            </a:solidFill>
            <a:prstDash val="solid"/>
          </a:ln>
        </p:spPr>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411480" y="1417320"/>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How this deck should be read</a:t>
            </a:r>
            <a:endParaRPr lang="en-US" sz="2200" dirty="0"/>
          </a:p>
        </p:txBody>
      </p:sp>
      <p:sp>
        <p:nvSpPr>
          <p:cNvPr id="3" name="Text 1"/>
          <p:cNvSpPr/>
          <p:nvPr/>
        </p:nvSpPr>
        <p:spPr>
          <a:xfrm>
            <a:off x="475488" y="2157984"/>
            <a:ext cx="4297680" cy="502920"/>
          </a:xfrm>
          <a:prstGeom prst="rect">
            <a:avLst/>
          </a:prstGeom>
          <a:noFill/>
          <a:ln/>
        </p:spPr>
        <p:txBody>
          <a:bodyPr wrap="square" lIns="254" tIns="254" rIns="254" bIns="254" rtlCol="0" anchor="t"/>
          <a:lstStyle/>
          <a:p>
            <a:pPr marL="0" indent="0">
              <a:buNone/>
            </a:pPr>
            <a:r>
              <a:rPr lang="en-US" sz="1600" b="1" dirty="0">
                <a:solidFill>
                  <a:srgbClr val="1F2430"/>
                </a:solidFill>
                <a:latin typeface="Aptos" pitchFamily="34" charset="0"/>
                <a:ea typeface="Aptos" pitchFamily="34" charset="-122"/>
                <a:cs typeface="Aptos" pitchFamily="34" charset="-120"/>
              </a:rPr>
              <a:t>This deck is the comparative analysis companion to the main ARCS deck.</a:t>
            </a:r>
            <a:endParaRPr lang="en-US" sz="1600" dirty="0"/>
          </a:p>
        </p:txBody>
      </p:sp>
      <p:sp>
        <p:nvSpPr>
          <p:cNvPr id="4" name="Text 2"/>
          <p:cNvSpPr/>
          <p:nvPr/>
        </p:nvSpPr>
        <p:spPr>
          <a:xfrm>
            <a:off x="475488" y="2857500"/>
            <a:ext cx="4389120" cy="1143000"/>
          </a:xfrm>
          <a:prstGeom prst="rect">
            <a:avLst/>
          </a:prstGeom>
          <a:noFill/>
          <a:ln/>
        </p:spPr>
        <p:txBody>
          <a:bodyPr wrap="square" lIns="254" tIns="254" rIns="254" bIns="254" rtlCol="0" anchor="t"/>
          <a:lstStyle/>
          <a:p>
            <a:pPr marL="0" indent="0">
              <a:buNone/>
            </a:pPr>
            <a:r>
              <a:rPr lang="en-US" sz="1250" dirty="0">
                <a:solidFill>
                  <a:srgbClr val="1F2430"/>
                </a:solidFill>
                <a:latin typeface="Aptos" pitchFamily="34" charset="0"/>
                <a:ea typeface="Aptos" pitchFamily="34" charset="-122"/>
                <a:cs typeface="Aptos" pitchFamily="34" charset="-120"/>
              </a:rPr>
              <a:t>For the wider product context, problem, architecture, and implementation direction, please refer to the main ARCS presentation deck, ARCS_deck.pptx.</a:t>
            </a:r>
            <a:endParaRPr lang="en-US" sz="1250" dirty="0"/>
          </a:p>
        </p:txBody>
      </p:sp>
      <p:sp>
        <p:nvSpPr>
          <p:cNvPr id="5" name="Text 3"/>
          <p:cNvSpPr/>
          <p:nvPr/>
        </p:nvSpPr>
        <p:spPr>
          <a:xfrm>
            <a:off x="475488" y="3742570"/>
            <a:ext cx="1554480" cy="274320"/>
          </a:xfrm>
          <a:prstGeom prst="rect">
            <a:avLst/>
          </a:prstGeom>
          <a:noFill/>
          <a:ln/>
        </p:spPr>
        <p:txBody>
          <a:bodyPr wrap="square" lIns="254" tIns="254" rIns="254" bIns="254" rtlCol="0" anchor="t"/>
          <a:lstStyle/>
          <a:p>
            <a:pPr marL="0" indent="0">
              <a:buNone/>
            </a:pPr>
            <a:r>
              <a:rPr lang="en-US" sz="1500" b="1" dirty="0">
                <a:solidFill>
                  <a:srgbClr val="1F2430"/>
                </a:solidFill>
                <a:latin typeface="Aptos" pitchFamily="34" charset="0"/>
                <a:ea typeface="Aptos" pitchFamily="34" charset="-122"/>
                <a:cs typeface="Aptos" pitchFamily="34" charset="-120"/>
              </a:rPr>
              <a:t>This deck covers</a:t>
            </a:r>
            <a:endParaRPr lang="en-US" sz="1500" dirty="0"/>
          </a:p>
        </p:txBody>
      </p:sp>
      <p:sp>
        <p:nvSpPr>
          <p:cNvPr id="6" name="Text 4"/>
          <p:cNvSpPr/>
          <p:nvPr/>
        </p:nvSpPr>
        <p:spPr>
          <a:xfrm>
            <a:off x="475488" y="3611880"/>
            <a:ext cx="4389120" cy="1828800"/>
          </a:xfrm>
          <a:prstGeom prst="rect">
            <a:avLst/>
          </a:prstGeom>
          <a:noFill/>
          <a:ln/>
        </p:spPr>
        <p:txBody>
          <a:bodyPr wrap="square" lIns="381" tIns="381" rIns="381" bIns="381" rtlCol="0" anchor="ctr"/>
          <a:lstStyle/>
          <a:p>
            <a:pPr marL="152400" indent="-152400">
              <a:buSzPct val="100000"/>
              <a:buChar char="•"/>
            </a:pPr>
            <a:r>
              <a:rPr lang="en-US" sz="1220" dirty="0">
                <a:solidFill>
                  <a:srgbClr val="1F2430"/>
                </a:solidFill>
                <a:latin typeface="Aptos" pitchFamily="34" charset="0"/>
                <a:ea typeface="Aptos" pitchFamily="34" charset="-122"/>
                <a:cs typeface="Aptos" pitchFamily="34" charset="-120"/>
              </a:rPr>
              <a:t>how ARCS is differentiated in the current market</a:t>
            </a: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what adjacent product categories already exist</a:t>
            </a: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which named products sit near the problem ARCS addresses</a:t>
            </a:r>
            <a:endParaRPr lang="en-US" sz="1220"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1</a:t>
            </a:fld>
            <a:endParaRPr lang="en-US"/>
          </a:p>
        </p:txBody>
      </p:sp>
      <p:pic>
        <p:nvPicPr>
          <p:cNvPr id="7" name="Picture 6">
            <a:extLst>
              <a:ext uri="{FF2B5EF4-FFF2-40B4-BE49-F238E27FC236}">
                <a16:creationId xmlns:a16="http://schemas.microsoft.com/office/drawing/2014/main" id="{2D7B223D-3951-3E0C-E743-0EB5D498B198}"/>
              </a:ext>
            </a:extLst>
          </p:cNvPr>
          <p:cNvPicPr>
            <a:picLocks noChangeAspect="1"/>
          </p:cNvPicPr>
          <p:nvPr/>
        </p:nvPicPr>
        <p:blipFill>
          <a:blip r:embed="rId3"/>
          <a:stretch>
            <a:fillRect/>
          </a:stretch>
        </p:blipFill>
        <p:spPr>
          <a:xfrm>
            <a:off x="7910423" y="1476152"/>
            <a:ext cx="1615038" cy="16150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9502" y="1802705"/>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ARCS is focused on helping organisations apply policy correctly in live AI systems</a:t>
            </a:r>
            <a:endParaRPr lang="en-US" sz="2200" dirty="0"/>
          </a:p>
        </p:txBody>
      </p:sp>
      <p:sp>
        <p:nvSpPr>
          <p:cNvPr id="3" name="Text 1"/>
          <p:cNvSpPr/>
          <p:nvPr/>
        </p:nvSpPr>
        <p:spPr>
          <a:xfrm>
            <a:off x="602296" y="2998930"/>
            <a:ext cx="4572000" cy="548640"/>
          </a:xfrm>
          <a:prstGeom prst="rect">
            <a:avLst/>
          </a:prstGeom>
          <a:noFill/>
          <a:ln/>
        </p:spPr>
        <p:txBody>
          <a:bodyPr wrap="square" lIns="254" tIns="254" rIns="254" bIns="254" rtlCol="0" anchor="t"/>
          <a:lstStyle/>
          <a:p>
            <a:pPr marL="0" indent="0">
              <a:buNone/>
            </a:pPr>
            <a:r>
              <a:rPr lang="en-US" sz="1250" dirty="0">
                <a:solidFill>
                  <a:srgbClr val="1F2430"/>
                </a:solidFill>
                <a:latin typeface="Aptos" pitchFamily="34" charset="0"/>
                <a:ea typeface="Aptos" pitchFamily="34" charset="-122"/>
                <a:cs typeface="Aptos" pitchFamily="34" charset="-120"/>
              </a:rPr>
              <a:t>Many organisations already have policies, governance frameworks, and control processes for AI.</a:t>
            </a:r>
            <a:endParaRPr lang="en-US" sz="1250" dirty="0"/>
          </a:p>
        </p:txBody>
      </p:sp>
      <p:sp>
        <p:nvSpPr>
          <p:cNvPr id="4" name="Text 2"/>
          <p:cNvSpPr/>
          <p:nvPr/>
        </p:nvSpPr>
        <p:spPr>
          <a:xfrm>
            <a:off x="602296" y="3728164"/>
            <a:ext cx="4709160" cy="960120"/>
          </a:xfrm>
          <a:prstGeom prst="rect">
            <a:avLst/>
          </a:prstGeom>
          <a:noFill/>
          <a:ln/>
        </p:spPr>
        <p:txBody>
          <a:bodyPr wrap="square" lIns="254" tIns="254" rIns="254" bIns="254" rtlCol="0" anchor="t"/>
          <a:lstStyle/>
          <a:p>
            <a:pPr marL="0" indent="0">
              <a:buNone/>
            </a:pPr>
            <a:r>
              <a:rPr lang="en-US" sz="1250" dirty="0">
                <a:solidFill>
                  <a:srgbClr val="1F2430"/>
                </a:solidFill>
                <a:latin typeface="Aptos" pitchFamily="34" charset="0"/>
                <a:ea typeface="Aptos" pitchFamily="34" charset="-122"/>
                <a:cs typeface="Aptos" pitchFamily="34" charset="-120"/>
              </a:rPr>
              <a:t>The harder problem starts when that policy has to be implemented correctly in a live system across prompts, tools, retrieval, workflows, permissions, and code.</a:t>
            </a:r>
            <a:endParaRPr lang="en-US" sz="1250" dirty="0"/>
          </a:p>
        </p:txBody>
      </p:sp>
      <p:sp>
        <p:nvSpPr>
          <p:cNvPr id="5" name="Text 3"/>
          <p:cNvSpPr/>
          <p:nvPr/>
        </p:nvSpPr>
        <p:spPr>
          <a:xfrm>
            <a:off x="602296" y="4688284"/>
            <a:ext cx="4709160" cy="1143000"/>
          </a:xfrm>
          <a:prstGeom prst="rect">
            <a:avLst/>
          </a:prstGeom>
          <a:noFill/>
          <a:ln/>
        </p:spPr>
        <p:txBody>
          <a:bodyPr wrap="square" lIns="254" tIns="254" rIns="254" bIns="254" rtlCol="0" anchor="t"/>
          <a:lstStyle/>
          <a:p>
            <a:pPr marL="0" indent="0">
              <a:buNone/>
            </a:pPr>
            <a:r>
              <a:rPr lang="en-US" sz="1250" dirty="0">
                <a:solidFill>
                  <a:srgbClr val="1F2430"/>
                </a:solidFill>
                <a:latin typeface="Aptos" pitchFamily="34" charset="0"/>
                <a:ea typeface="Aptos" pitchFamily="34" charset="-122"/>
                <a:cs typeface="Aptos" pitchFamily="34" charset="-120"/>
              </a:rPr>
              <a:t>ARCS is focused on helping organisations keep that policy correct and up </a:t>
            </a:r>
            <a:r>
              <a:rPr lang="en-US" sz="1250">
                <a:solidFill>
                  <a:srgbClr val="1F2430"/>
                </a:solidFill>
                <a:latin typeface="Aptos" pitchFamily="34" charset="0"/>
                <a:ea typeface="Aptos" pitchFamily="34" charset="-122"/>
                <a:cs typeface="Aptos" pitchFamily="34" charset="-120"/>
              </a:rPr>
              <a:t>to date in </a:t>
            </a:r>
            <a:r>
              <a:rPr lang="en-US" sz="1250" dirty="0">
                <a:solidFill>
                  <a:srgbClr val="1F2430"/>
                </a:solidFill>
                <a:latin typeface="Aptos" pitchFamily="34" charset="0"/>
                <a:ea typeface="Aptos" pitchFamily="34" charset="-122"/>
                <a:cs typeface="Aptos" pitchFamily="34" charset="-120"/>
              </a:rPr>
              <a:t>live operation by making it more visible, reviewable, and manageable across technical and non technical stakeholders.</a:t>
            </a:r>
            <a:endParaRPr lang="en-US" sz="1250"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2</a:t>
            </a:fld>
            <a:endParaRPr lang="en-US"/>
          </a:p>
        </p:txBody>
      </p:sp>
      <p:pic>
        <p:nvPicPr>
          <p:cNvPr id="36" name="Picture 35">
            <a:extLst>
              <a:ext uri="{FF2B5EF4-FFF2-40B4-BE49-F238E27FC236}">
                <a16:creationId xmlns:a16="http://schemas.microsoft.com/office/drawing/2014/main" id="{12F450EA-8855-7234-8411-4B41EEB78951}"/>
              </a:ext>
            </a:extLst>
          </p:cNvPr>
          <p:cNvPicPr>
            <a:picLocks noChangeAspect="1"/>
          </p:cNvPicPr>
          <p:nvPr/>
        </p:nvPicPr>
        <p:blipFill>
          <a:blip r:embed="rId3"/>
          <a:stretch>
            <a:fillRect/>
          </a:stretch>
        </p:blipFill>
        <p:spPr>
          <a:xfrm>
            <a:off x="6767421" y="1733909"/>
            <a:ext cx="4941397" cy="23390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6344" y="1389198"/>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How ARCS is different</a:t>
            </a:r>
            <a:endParaRPr lang="en-US" sz="2200" dirty="0"/>
          </a:p>
        </p:txBody>
      </p:sp>
      <p:sp>
        <p:nvSpPr>
          <p:cNvPr id="3" name="Text 1"/>
          <p:cNvSpPr/>
          <p:nvPr/>
        </p:nvSpPr>
        <p:spPr>
          <a:xfrm>
            <a:off x="530352" y="2084142"/>
            <a:ext cx="5303520" cy="457200"/>
          </a:xfrm>
          <a:prstGeom prst="rect">
            <a:avLst/>
          </a:prstGeom>
          <a:noFill/>
          <a:ln/>
        </p:spPr>
        <p:txBody>
          <a:bodyPr wrap="square" lIns="254" tIns="254" rIns="254" bIns="254" rtlCol="0" anchor="t"/>
          <a:lstStyle/>
          <a:p>
            <a:pPr marL="0" indent="0">
              <a:buNone/>
            </a:pPr>
            <a:r>
              <a:rPr lang="en-US" sz="1550" b="1" dirty="0">
                <a:solidFill>
                  <a:srgbClr val="0F1E3A"/>
                </a:solidFill>
                <a:latin typeface="Aptos" pitchFamily="34" charset="0"/>
                <a:ea typeface="Aptos" pitchFamily="34" charset="-122"/>
                <a:cs typeface="Aptos" pitchFamily="34" charset="-120"/>
              </a:rPr>
              <a:t>The main differentiation is that ARCS is built around correctness of policy application.</a:t>
            </a:r>
            <a:endParaRPr lang="en-US" sz="1550" dirty="0"/>
          </a:p>
        </p:txBody>
      </p:sp>
      <p:sp>
        <p:nvSpPr>
          <p:cNvPr id="4" name="Text 2"/>
          <p:cNvSpPr/>
          <p:nvPr/>
        </p:nvSpPr>
        <p:spPr>
          <a:xfrm>
            <a:off x="466344" y="5208456"/>
            <a:ext cx="5303520" cy="365760"/>
          </a:xfrm>
          <a:prstGeom prst="rect">
            <a:avLst/>
          </a:prstGeom>
          <a:noFill/>
          <a:ln/>
        </p:spPr>
        <p:txBody>
          <a:bodyPr wrap="square" lIns="254" tIns="254" rIns="254" bIns="254" rtlCol="0" anchor="t"/>
          <a:lstStyle/>
          <a:p>
            <a:pPr marL="0" indent="0">
              <a:buNone/>
            </a:pPr>
            <a:r>
              <a:rPr lang="en-US" b="1" dirty="0">
                <a:solidFill>
                  <a:srgbClr val="2A63C7"/>
                </a:solidFill>
                <a:latin typeface="Aptos" pitchFamily="34" charset="0"/>
                <a:ea typeface="Aptos" pitchFamily="34" charset="-122"/>
                <a:cs typeface="Aptos" pitchFamily="34" charset="-120"/>
              </a:rPr>
              <a:t>A policy applied incorrectly is a policy not applied.</a:t>
            </a:r>
            <a:endParaRPr lang="en-US" b="1" dirty="0"/>
          </a:p>
        </p:txBody>
      </p:sp>
      <p:sp>
        <p:nvSpPr>
          <p:cNvPr id="5" name="Text 3"/>
          <p:cNvSpPr/>
          <p:nvPr/>
        </p:nvSpPr>
        <p:spPr>
          <a:xfrm>
            <a:off x="466344" y="2724912"/>
            <a:ext cx="5011430" cy="1728216"/>
          </a:xfrm>
          <a:prstGeom prst="rect">
            <a:avLst/>
          </a:prstGeom>
          <a:noFill/>
          <a:ln/>
        </p:spPr>
        <p:txBody>
          <a:bodyPr wrap="square" lIns="381" tIns="381" rIns="381" bIns="381" rtlCol="0" anchor="ctr"/>
          <a:lstStyle/>
          <a:p>
            <a:pPr marL="152400" indent="-152400">
              <a:buSzPct val="100000"/>
              <a:buChar char="•"/>
            </a:pPr>
            <a:r>
              <a:rPr lang="en-US" sz="1220" dirty="0">
                <a:solidFill>
                  <a:srgbClr val="1F2430"/>
                </a:solidFill>
                <a:latin typeface="Aptos" pitchFamily="34" charset="0"/>
                <a:ea typeface="Aptos" pitchFamily="34" charset="-122"/>
                <a:cs typeface="Aptos" pitchFamily="34" charset="-120"/>
              </a:rPr>
              <a:t>the active policy is visible in a readable form</a:t>
            </a:r>
            <a:br>
              <a:rPr lang="en-US" sz="1220" dirty="0">
                <a:solidFill>
                  <a:srgbClr val="1F2430"/>
                </a:solidFill>
                <a:latin typeface="Aptos" pitchFamily="34" charset="0"/>
                <a:ea typeface="Aptos" pitchFamily="34" charset="-122"/>
                <a:cs typeface="Aptos" pitchFamily="34" charset="-120"/>
              </a:rPr>
            </a:b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technical and non technical stakeholders can review the same policy surface</a:t>
            </a:r>
            <a:br>
              <a:rPr lang="en-US" sz="1220" dirty="0">
                <a:solidFill>
                  <a:srgbClr val="1F2430"/>
                </a:solidFill>
                <a:latin typeface="Aptos" pitchFamily="34" charset="0"/>
                <a:ea typeface="Aptos" pitchFamily="34" charset="-122"/>
                <a:cs typeface="Aptos" pitchFamily="34" charset="-120"/>
              </a:rPr>
            </a:b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policy is not buried only in prompts and scattered code</a:t>
            </a:r>
            <a:br>
              <a:rPr lang="en-US" sz="1220" dirty="0">
                <a:solidFill>
                  <a:srgbClr val="1F2430"/>
                </a:solidFill>
                <a:latin typeface="Aptos" pitchFamily="34" charset="0"/>
                <a:ea typeface="Aptos" pitchFamily="34" charset="-122"/>
                <a:cs typeface="Aptos" pitchFamily="34" charset="-120"/>
              </a:rPr>
            </a:b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policy is connected to live execution points where AI systems decide and act</a:t>
            </a:r>
            <a:endParaRPr lang="en-US" sz="1220"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3</a:t>
            </a:fld>
            <a:endParaRPr lang="en-US" dirty="0"/>
          </a:p>
        </p:txBody>
      </p:sp>
      <p:pic>
        <p:nvPicPr>
          <p:cNvPr id="10" name="Picture 9">
            <a:extLst>
              <a:ext uri="{FF2B5EF4-FFF2-40B4-BE49-F238E27FC236}">
                <a16:creationId xmlns:a16="http://schemas.microsoft.com/office/drawing/2014/main" id="{83DECB2E-9D0B-0FA8-7267-E367229BC529}"/>
              </a:ext>
            </a:extLst>
          </p:cNvPr>
          <p:cNvPicPr>
            <a:picLocks noChangeAspect="1"/>
          </p:cNvPicPr>
          <p:nvPr/>
        </p:nvPicPr>
        <p:blipFill>
          <a:blip r:embed="rId3"/>
          <a:stretch>
            <a:fillRect/>
          </a:stretch>
        </p:blipFill>
        <p:spPr>
          <a:xfrm>
            <a:off x="6195204" y="1679902"/>
            <a:ext cx="5463396" cy="340485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11480" y="804672"/>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What exists in the market today</a:t>
            </a:r>
            <a:endParaRPr lang="en-US" sz="2200" dirty="0"/>
          </a:p>
        </p:txBody>
      </p:sp>
      <p:sp>
        <p:nvSpPr>
          <p:cNvPr id="18" name="Text 16"/>
          <p:cNvSpPr/>
          <p:nvPr/>
        </p:nvSpPr>
        <p:spPr>
          <a:xfrm>
            <a:off x="502920" y="5385816"/>
            <a:ext cx="9692640" cy="502920"/>
          </a:xfrm>
          <a:prstGeom prst="rect">
            <a:avLst/>
          </a:prstGeom>
          <a:noFill/>
          <a:ln/>
        </p:spPr>
        <p:txBody>
          <a:bodyPr wrap="square" lIns="254" tIns="254" rIns="254" bIns="254" rtlCol="0" anchor="t"/>
          <a:lstStyle/>
          <a:p>
            <a:pPr marL="0" indent="0">
              <a:buNone/>
            </a:pPr>
            <a:r>
              <a:rPr lang="en-US" sz="1150" dirty="0">
                <a:solidFill>
                  <a:srgbClr val="2A63C7"/>
                </a:solidFill>
                <a:latin typeface="Aptos" pitchFamily="34" charset="0"/>
                <a:ea typeface="Aptos" pitchFamily="34" charset="-122"/>
                <a:cs typeface="Aptos" pitchFamily="34" charset="-120"/>
              </a:rPr>
              <a:t>These categories are useful, but they are usually not centred on helping mixed stakeholder groups keep live AI policy correct through a readable policy surface.</a:t>
            </a:r>
            <a:endParaRPr lang="en-US" sz="1150"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4</a:t>
            </a:fld>
            <a:endParaRPr lang="en-US"/>
          </a:p>
        </p:txBody>
      </p:sp>
      <p:sp>
        <p:nvSpPr>
          <p:cNvPr id="39" name="Shape 1">
            <a:extLst>
              <a:ext uri="{FF2B5EF4-FFF2-40B4-BE49-F238E27FC236}">
                <a16:creationId xmlns:a16="http://schemas.microsoft.com/office/drawing/2014/main" id="{52179DC6-7A18-08AA-E2A5-EE5007DFD12D}"/>
              </a:ext>
            </a:extLst>
          </p:cNvPr>
          <p:cNvSpPr/>
          <p:nvPr/>
        </p:nvSpPr>
        <p:spPr>
          <a:xfrm>
            <a:off x="658368" y="1572768"/>
            <a:ext cx="5257800" cy="960120"/>
          </a:xfrm>
          <a:prstGeom prst="roundRect">
            <a:avLst>
              <a:gd name="adj" fmla="val 4762"/>
            </a:avLst>
          </a:prstGeom>
          <a:solidFill>
            <a:srgbClr val="F8FAFC"/>
          </a:solidFill>
          <a:ln w="12700">
            <a:solidFill>
              <a:srgbClr val="CBD5E1"/>
            </a:solidFill>
            <a:prstDash val="solid"/>
          </a:ln>
        </p:spPr>
      </p:sp>
      <p:sp>
        <p:nvSpPr>
          <p:cNvPr id="40" name="Text 2">
            <a:extLst>
              <a:ext uri="{FF2B5EF4-FFF2-40B4-BE49-F238E27FC236}">
                <a16:creationId xmlns:a16="http://schemas.microsoft.com/office/drawing/2014/main" id="{134D64D5-8670-0FCB-86A6-56AFF97D536D}"/>
              </a:ext>
            </a:extLst>
          </p:cNvPr>
          <p:cNvSpPr/>
          <p:nvPr/>
        </p:nvSpPr>
        <p:spPr>
          <a:xfrm>
            <a:off x="804672" y="168249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AI governance platforms and GRC tools</a:t>
            </a:r>
            <a:endParaRPr lang="en-US" sz="1400" dirty="0"/>
          </a:p>
        </p:txBody>
      </p:sp>
      <p:sp>
        <p:nvSpPr>
          <p:cNvPr id="41" name="Text 3">
            <a:extLst>
              <a:ext uri="{FF2B5EF4-FFF2-40B4-BE49-F238E27FC236}">
                <a16:creationId xmlns:a16="http://schemas.microsoft.com/office/drawing/2014/main" id="{C9AD8A5D-EAC4-EEE6-52A8-94AF9C1C0D61}"/>
              </a:ext>
            </a:extLst>
          </p:cNvPr>
          <p:cNvSpPr/>
          <p:nvPr/>
        </p:nvSpPr>
        <p:spPr>
          <a:xfrm>
            <a:off x="804672" y="195681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inventories, approvals, evidence and reporting</a:t>
            </a:r>
            <a:endParaRPr lang="en-US" sz="1100" dirty="0"/>
          </a:p>
        </p:txBody>
      </p:sp>
      <p:sp>
        <p:nvSpPr>
          <p:cNvPr id="42" name="Shape 4">
            <a:extLst>
              <a:ext uri="{FF2B5EF4-FFF2-40B4-BE49-F238E27FC236}">
                <a16:creationId xmlns:a16="http://schemas.microsoft.com/office/drawing/2014/main" id="{96704ABB-FA8A-31CC-5A7C-464B7BB3E749}"/>
              </a:ext>
            </a:extLst>
          </p:cNvPr>
          <p:cNvSpPr/>
          <p:nvPr/>
        </p:nvSpPr>
        <p:spPr>
          <a:xfrm>
            <a:off x="658368" y="2807208"/>
            <a:ext cx="5257800" cy="960120"/>
          </a:xfrm>
          <a:prstGeom prst="roundRect">
            <a:avLst>
              <a:gd name="adj" fmla="val 4762"/>
            </a:avLst>
          </a:prstGeom>
          <a:solidFill>
            <a:srgbClr val="F8FAFC"/>
          </a:solidFill>
          <a:ln w="12700">
            <a:solidFill>
              <a:srgbClr val="CBD5E1"/>
            </a:solidFill>
            <a:prstDash val="solid"/>
          </a:ln>
        </p:spPr>
      </p:sp>
      <p:sp>
        <p:nvSpPr>
          <p:cNvPr id="43" name="Text 5">
            <a:extLst>
              <a:ext uri="{FF2B5EF4-FFF2-40B4-BE49-F238E27FC236}">
                <a16:creationId xmlns:a16="http://schemas.microsoft.com/office/drawing/2014/main" id="{DA7858DF-8D33-FB1A-7D39-D79DA676A5BF}"/>
              </a:ext>
            </a:extLst>
          </p:cNvPr>
          <p:cNvSpPr/>
          <p:nvPr/>
        </p:nvSpPr>
        <p:spPr>
          <a:xfrm>
            <a:off x="804672" y="291693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Observability tools</a:t>
            </a:r>
            <a:endParaRPr lang="en-US" sz="1400" dirty="0"/>
          </a:p>
        </p:txBody>
      </p:sp>
      <p:sp>
        <p:nvSpPr>
          <p:cNvPr id="44" name="Text 6">
            <a:extLst>
              <a:ext uri="{FF2B5EF4-FFF2-40B4-BE49-F238E27FC236}">
                <a16:creationId xmlns:a16="http://schemas.microsoft.com/office/drawing/2014/main" id="{CCB7DF36-2E73-8631-1BA3-292FB8AA8984}"/>
              </a:ext>
            </a:extLst>
          </p:cNvPr>
          <p:cNvSpPr/>
          <p:nvPr/>
        </p:nvSpPr>
        <p:spPr>
          <a:xfrm>
            <a:off x="804672" y="319125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showing what happened and helping debug behaviour</a:t>
            </a:r>
            <a:endParaRPr lang="en-US" sz="1100" dirty="0"/>
          </a:p>
        </p:txBody>
      </p:sp>
      <p:sp>
        <p:nvSpPr>
          <p:cNvPr id="45" name="Shape 7">
            <a:extLst>
              <a:ext uri="{FF2B5EF4-FFF2-40B4-BE49-F238E27FC236}">
                <a16:creationId xmlns:a16="http://schemas.microsoft.com/office/drawing/2014/main" id="{D8373F87-E700-9D62-ED55-51ECD38198CE}"/>
              </a:ext>
            </a:extLst>
          </p:cNvPr>
          <p:cNvSpPr/>
          <p:nvPr/>
        </p:nvSpPr>
        <p:spPr>
          <a:xfrm>
            <a:off x="658368" y="4041648"/>
            <a:ext cx="5257800" cy="960120"/>
          </a:xfrm>
          <a:prstGeom prst="roundRect">
            <a:avLst>
              <a:gd name="adj" fmla="val 4762"/>
            </a:avLst>
          </a:prstGeom>
          <a:solidFill>
            <a:srgbClr val="F8FAFC"/>
          </a:solidFill>
          <a:ln w="12700">
            <a:solidFill>
              <a:srgbClr val="CBD5E1"/>
            </a:solidFill>
            <a:prstDash val="solid"/>
          </a:ln>
        </p:spPr>
      </p:sp>
      <p:sp>
        <p:nvSpPr>
          <p:cNvPr id="46" name="Text 8">
            <a:extLst>
              <a:ext uri="{FF2B5EF4-FFF2-40B4-BE49-F238E27FC236}">
                <a16:creationId xmlns:a16="http://schemas.microsoft.com/office/drawing/2014/main" id="{0931A661-38C4-B85C-3C83-1D60D2B44360}"/>
              </a:ext>
            </a:extLst>
          </p:cNvPr>
          <p:cNvSpPr/>
          <p:nvPr/>
        </p:nvSpPr>
        <p:spPr>
          <a:xfrm>
            <a:off x="804672" y="415137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Guardrails and AI security tools</a:t>
            </a:r>
            <a:endParaRPr lang="en-US" sz="1400" dirty="0"/>
          </a:p>
        </p:txBody>
      </p:sp>
      <p:sp>
        <p:nvSpPr>
          <p:cNvPr id="47" name="Text 9">
            <a:extLst>
              <a:ext uri="{FF2B5EF4-FFF2-40B4-BE49-F238E27FC236}">
                <a16:creationId xmlns:a16="http://schemas.microsoft.com/office/drawing/2014/main" id="{09618AAA-0568-68CA-8FD4-2FCB0A9FBCAC}"/>
              </a:ext>
            </a:extLst>
          </p:cNvPr>
          <p:cNvSpPr/>
          <p:nvPr/>
        </p:nvSpPr>
        <p:spPr>
          <a:xfrm>
            <a:off x="804672" y="442569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checking prompts, outputs and attacks, often at narrower boundaries</a:t>
            </a:r>
            <a:endParaRPr lang="en-US" sz="1100" dirty="0"/>
          </a:p>
        </p:txBody>
      </p:sp>
      <p:sp>
        <p:nvSpPr>
          <p:cNvPr id="48" name="Shape 10">
            <a:extLst>
              <a:ext uri="{FF2B5EF4-FFF2-40B4-BE49-F238E27FC236}">
                <a16:creationId xmlns:a16="http://schemas.microsoft.com/office/drawing/2014/main" id="{F67E6AED-83B9-F9C3-024D-F4F8D2CD3EB5}"/>
              </a:ext>
            </a:extLst>
          </p:cNvPr>
          <p:cNvSpPr/>
          <p:nvPr/>
        </p:nvSpPr>
        <p:spPr>
          <a:xfrm>
            <a:off x="6217920" y="1572768"/>
            <a:ext cx="5257800" cy="960120"/>
          </a:xfrm>
          <a:prstGeom prst="roundRect">
            <a:avLst>
              <a:gd name="adj" fmla="val 4762"/>
            </a:avLst>
          </a:prstGeom>
          <a:solidFill>
            <a:srgbClr val="F8FAFC"/>
          </a:solidFill>
          <a:ln w="12700">
            <a:solidFill>
              <a:srgbClr val="CBD5E1"/>
            </a:solidFill>
            <a:prstDash val="solid"/>
          </a:ln>
        </p:spPr>
      </p:sp>
      <p:sp>
        <p:nvSpPr>
          <p:cNvPr id="49" name="Text 11">
            <a:extLst>
              <a:ext uri="{FF2B5EF4-FFF2-40B4-BE49-F238E27FC236}">
                <a16:creationId xmlns:a16="http://schemas.microsoft.com/office/drawing/2014/main" id="{C9215BB6-37EF-5CD8-5D58-9537639EEEFD}"/>
              </a:ext>
            </a:extLst>
          </p:cNvPr>
          <p:cNvSpPr/>
          <p:nvPr/>
        </p:nvSpPr>
        <p:spPr>
          <a:xfrm>
            <a:off x="6364224" y="168249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Gateways and proxies</a:t>
            </a:r>
            <a:endParaRPr lang="en-US" sz="1400" dirty="0"/>
          </a:p>
        </p:txBody>
      </p:sp>
      <p:sp>
        <p:nvSpPr>
          <p:cNvPr id="50" name="Text 12">
            <a:extLst>
              <a:ext uri="{FF2B5EF4-FFF2-40B4-BE49-F238E27FC236}">
                <a16:creationId xmlns:a16="http://schemas.microsoft.com/office/drawing/2014/main" id="{36E2E03B-4422-0FDC-FF6E-1B150D16AA6D}"/>
              </a:ext>
            </a:extLst>
          </p:cNvPr>
          <p:cNvSpPr/>
          <p:nvPr/>
        </p:nvSpPr>
        <p:spPr>
          <a:xfrm>
            <a:off x="6364224" y="195681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provider level traffic, routing and logging</a:t>
            </a:r>
            <a:endParaRPr lang="en-US" sz="1100" dirty="0"/>
          </a:p>
        </p:txBody>
      </p:sp>
      <p:sp>
        <p:nvSpPr>
          <p:cNvPr id="51" name="Shape 13">
            <a:extLst>
              <a:ext uri="{FF2B5EF4-FFF2-40B4-BE49-F238E27FC236}">
                <a16:creationId xmlns:a16="http://schemas.microsoft.com/office/drawing/2014/main" id="{020284B0-BFDA-976F-5FE7-35BA506F160B}"/>
              </a:ext>
            </a:extLst>
          </p:cNvPr>
          <p:cNvSpPr/>
          <p:nvPr/>
        </p:nvSpPr>
        <p:spPr>
          <a:xfrm>
            <a:off x="6217920" y="2807208"/>
            <a:ext cx="5257800" cy="960120"/>
          </a:xfrm>
          <a:prstGeom prst="roundRect">
            <a:avLst>
              <a:gd name="adj" fmla="val 4762"/>
            </a:avLst>
          </a:prstGeom>
          <a:solidFill>
            <a:srgbClr val="F8FAFC"/>
          </a:solidFill>
          <a:ln w="12700">
            <a:solidFill>
              <a:srgbClr val="CBD5E1"/>
            </a:solidFill>
            <a:prstDash val="solid"/>
          </a:ln>
        </p:spPr>
      </p:sp>
      <p:sp>
        <p:nvSpPr>
          <p:cNvPr id="52" name="Text 14">
            <a:extLst>
              <a:ext uri="{FF2B5EF4-FFF2-40B4-BE49-F238E27FC236}">
                <a16:creationId xmlns:a16="http://schemas.microsoft.com/office/drawing/2014/main" id="{EC5BCAAC-46BD-DB68-D0BB-6604E787DE76}"/>
              </a:ext>
            </a:extLst>
          </p:cNvPr>
          <p:cNvSpPr/>
          <p:nvPr/>
        </p:nvSpPr>
        <p:spPr>
          <a:xfrm>
            <a:off x="6364224" y="291693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Policy engines and business rules tools</a:t>
            </a:r>
            <a:endParaRPr lang="en-US" sz="1400" dirty="0"/>
          </a:p>
        </p:txBody>
      </p:sp>
      <p:sp>
        <p:nvSpPr>
          <p:cNvPr id="53" name="Text 15">
            <a:extLst>
              <a:ext uri="{FF2B5EF4-FFF2-40B4-BE49-F238E27FC236}">
                <a16:creationId xmlns:a16="http://schemas.microsoft.com/office/drawing/2014/main" id="{293EA078-D1A4-B5F0-969B-ED216FF476E4}"/>
              </a:ext>
            </a:extLst>
          </p:cNvPr>
          <p:cNvSpPr/>
          <p:nvPr/>
        </p:nvSpPr>
        <p:spPr>
          <a:xfrm>
            <a:off x="6364224" y="319125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evaluating rules outside application code</a:t>
            </a:r>
            <a:endParaRPr lang="en-US" sz="1100" dirty="0"/>
          </a:p>
        </p:txBody>
      </p:sp>
      <p:sp>
        <p:nvSpPr>
          <p:cNvPr id="54" name="Shape 16">
            <a:extLst>
              <a:ext uri="{FF2B5EF4-FFF2-40B4-BE49-F238E27FC236}">
                <a16:creationId xmlns:a16="http://schemas.microsoft.com/office/drawing/2014/main" id="{E78D02F3-CA2E-DA4F-E938-941C0B4BF267}"/>
              </a:ext>
            </a:extLst>
          </p:cNvPr>
          <p:cNvSpPr/>
          <p:nvPr/>
        </p:nvSpPr>
        <p:spPr>
          <a:xfrm>
            <a:off x="6217920" y="4041648"/>
            <a:ext cx="5257800" cy="960120"/>
          </a:xfrm>
          <a:prstGeom prst="roundRect">
            <a:avLst>
              <a:gd name="adj" fmla="val 4762"/>
            </a:avLst>
          </a:prstGeom>
          <a:solidFill>
            <a:srgbClr val="F8FAFC"/>
          </a:solidFill>
          <a:ln w="12700">
            <a:solidFill>
              <a:srgbClr val="CBD5E1"/>
            </a:solidFill>
            <a:prstDash val="solid"/>
          </a:ln>
        </p:spPr>
      </p:sp>
      <p:sp>
        <p:nvSpPr>
          <p:cNvPr id="55" name="Text 17">
            <a:extLst>
              <a:ext uri="{FF2B5EF4-FFF2-40B4-BE49-F238E27FC236}">
                <a16:creationId xmlns:a16="http://schemas.microsoft.com/office/drawing/2014/main" id="{E4CBBD37-576D-D7E6-12CA-24C7789FEEA8}"/>
              </a:ext>
            </a:extLst>
          </p:cNvPr>
          <p:cNvSpPr/>
          <p:nvPr/>
        </p:nvSpPr>
        <p:spPr>
          <a:xfrm>
            <a:off x="6364224" y="4151376"/>
            <a:ext cx="4965192" cy="201168"/>
          </a:xfrm>
          <a:prstGeom prst="rect">
            <a:avLst/>
          </a:prstGeom>
          <a:noFill/>
          <a:ln/>
        </p:spPr>
        <p:txBody>
          <a:bodyPr wrap="square" rtlCol="0" anchor="ctr"/>
          <a:lstStyle/>
          <a:p>
            <a:pPr marL="0" indent="0">
              <a:buNone/>
            </a:pPr>
            <a:r>
              <a:rPr lang="en-US" sz="1400" b="1" dirty="0">
                <a:solidFill>
                  <a:srgbClr val="0F172A"/>
                </a:solidFill>
                <a:latin typeface="Aptos" pitchFamily="34" charset="0"/>
                <a:ea typeface="Aptos" pitchFamily="34" charset="-122"/>
                <a:cs typeface="Aptos" pitchFamily="34" charset="-120"/>
              </a:rPr>
              <a:t>Workflow tools</a:t>
            </a:r>
            <a:endParaRPr lang="en-US" sz="1400" dirty="0"/>
          </a:p>
        </p:txBody>
      </p:sp>
      <p:sp>
        <p:nvSpPr>
          <p:cNvPr id="56" name="Text 18">
            <a:extLst>
              <a:ext uri="{FF2B5EF4-FFF2-40B4-BE49-F238E27FC236}">
                <a16:creationId xmlns:a16="http://schemas.microsoft.com/office/drawing/2014/main" id="{90914745-183D-3E0E-90B4-7C439E72EEEE}"/>
              </a:ext>
            </a:extLst>
          </p:cNvPr>
          <p:cNvSpPr/>
          <p:nvPr/>
        </p:nvSpPr>
        <p:spPr>
          <a:xfrm>
            <a:off x="6364224" y="4425696"/>
            <a:ext cx="4965192" cy="484632"/>
          </a:xfrm>
          <a:prstGeom prst="rect">
            <a:avLst/>
          </a:prstGeom>
          <a:noFill/>
          <a:ln/>
        </p:spPr>
        <p:txBody>
          <a:bodyPr wrap="square" lIns="25400" tIns="25400" rIns="25400" bIns="25400" rtlCol="0" anchor="ctr">
            <a:normAutofit/>
          </a:bodyPr>
          <a:lstStyle/>
          <a:p>
            <a:pPr marL="0" indent="0">
              <a:buNone/>
            </a:pPr>
            <a:r>
              <a:rPr lang="en-US" sz="1100" dirty="0">
                <a:solidFill>
                  <a:srgbClr val="374151"/>
                </a:solidFill>
                <a:latin typeface="Aptos" pitchFamily="34" charset="0"/>
                <a:ea typeface="Aptos" pitchFamily="34" charset="-122"/>
                <a:cs typeface="Aptos" pitchFamily="34" charset="-120"/>
              </a:rPr>
              <a:t>Strong on orchestrating multi step execution</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Comparative examples from the market</a:t>
            </a:r>
            <a:endParaRPr lang="en-US" sz="2200" dirty="0"/>
          </a:p>
        </p:txBody>
      </p:sp>
      <p:sp>
        <p:nvSpPr>
          <p:cNvPr id="3" name="Shape 1"/>
          <p:cNvSpPr/>
          <p:nvPr/>
        </p:nvSpPr>
        <p:spPr>
          <a:xfrm>
            <a:off x="457200" y="1865376"/>
            <a:ext cx="2011680" cy="1572768"/>
          </a:xfrm>
          <a:prstGeom prst="roundRect">
            <a:avLst>
              <a:gd name="adj" fmla="val 2907"/>
            </a:avLst>
          </a:prstGeom>
          <a:solidFill>
            <a:srgbClr val="F7F7F7"/>
          </a:solidFill>
          <a:ln w="12700">
            <a:solidFill>
              <a:srgbClr val="D8D8D8"/>
            </a:solidFill>
            <a:prstDash val="solid"/>
          </a:ln>
        </p:spPr>
      </p:sp>
      <p:sp>
        <p:nvSpPr>
          <p:cNvPr id="4" name="Text 2"/>
          <p:cNvSpPr/>
          <p:nvPr/>
        </p:nvSpPr>
        <p:spPr>
          <a:xfrm>
            <a:off x="566928" y="1956816"/>
            <a:ext cx="1792224" cy="310896"/>
          </a:xfrm>
          <a:prstGeom prst="rect">
            <a:avLst/>
          </a:prstGeom>
          <a:noFill/>
          <a:ln/>
        </p:spPr>
        <p:txBody>
          <a:bodyPr wrap="square" lIns="0" tIns="0" rIns="0" bIns="0" rtlCol="0" anchor="ctr"/>
          <a:lstStyle/>
          <a:p>
            <a:pPr marL="0" indent="0">
              <a:buNone/>
            </a:pPr>
            <a:r>
              <a:rPr lang="en-US" sz="1180" b="1" dirty="0">
                <a:solidFill>
                  <a:srgbClr val="0F1E3A"/>
                </a:solidFill>
                <a:latin typeface="Aptos" pitchFamily="34" charset="0"/>
                <a:ea typeface="Aptos" pitchFamily="34" charset="-122"/>
                <a:cs typeface="Aptos" pitchFamily="34" charset="-120"/>
              </a:rPr>
              <a:t>Holistic AI, Credo AI</a:t>
            </a:r>
            <a:endParaRPr lang="en-US" sz="1180" dirty="0"/>
          </a:p>
        </p:txBody>
      </p:sp>
      <p:sp>
        <p:nvSpPr>
          <p:cNvPr id="5" name="Text 3"/>
          <p:cNvSpPr/>
          <p:nvPr/>
        </p:nvSpPr>
        <p:spPr>
          <a:xfrm>
            <a:off x="566928" y="2286000"/>
            <a:ext cx="1792224" cy="1060704"/>
          </a:xfrm>
          <a:prstGeom prst="rect">
            <a:avLst/>
          </a:prstGeom>
          <a:noFill/>
          <a:ln/>
        </p:spPr>
        <p:txBody>
          <a:bodyPr wrap="square" lIns="0" tIns="0" rIns="0" bIns="0" rtlCol="0" anchor="t"/>
          <a:lstStyle/>
          <a:p>
            <a:pPr marL="0" indent="0">
              <a:buNone/>
            </a:pPr>
            <a:r>
              <a:rPr lang="en-US" sz="1030" dirty="0">
                <a:solidFill>
                  <a:srgbClr val="1F2430"/>
                </a:solidFill>
                <a:latin typeface="Aptos" pitchFamily="34" charset="0"/>
                <a:ea typeface="Aptos" pitchFamily="34" charset="-122"/>
                <a:cs typeface="Aptos" pitchFamily="34" charset="-120"/>
              </a:rPr>
              <a:t>Strong at governance workflows, risk management, compliance mapping, and oversight. Not primarily positioned around readable policy as the control surface for live AI execution.</a:t>
            </a:r>
            <a:endParaRPr lang="en-US" sz="1030" dirty="0"/>
          </a:p>
        </p:txBody>
      </p:sp>
      <p:sp>
        <p:nvSpPr>
          <p:cNvPr id="6" name="Shape 4"/>
          <p:cNvSpPr/>
          <p:nvPr/>
        </p:nvSpPr>
        <p:spPr>
          <a:xfrm>
            <a:off x="2633472" y="1865376"/>
            <a:ext cx="2011680" cy="1572768"/>
          </a:xfrm>
          <a:prstGeom prst="roundRect">
            <a:avLst>
              <a:gd name="adj" fmla="val 2907"/>
            </a:avLst>
          </a:prstGeom>
          <a:solidFill>
            <a:srgbClr val="F7F7F7"/>
          </a:solidFill>
          <a:ln w="12700">
            <a:solidFill>
              <a:srgbClr val="D8D8D8"/>
            </a:solidFill>
            <a:prstDash val="solid"/>
          </a:ln>
        </p:spPr>
      </p:sp>
      <p:sp>
        <p:nvSpPr>
          <p:cNvPr id="7" name="Text 5"/>
          <p:cNvSpPr/>
          <p:nvPr/>
        </p:nvSpPr>
        <p:spPr>
          <a:xfrm>
            <a:off x="2743200" y="1956816"/>
            <a:ext cx="1792224" cy="310896"/>
          </a:xfrm>
          <a:prstGeom prst="rect">
            <a:avLst/>
          </a:prstGeom>
          <a:noFill/>
          <a:ln/>
        </p:spPr>
        <p:txBody>
          <a:bodyPr wrap="square" lIns="0" tIns="0" rIns="0" bIns="0" rtlCol="0" anchor="ctr"/>
          <a:lstStyle/>
          <a:p>
            <a:pPr marL="0" indent="0">
              <a:buNone/>
            </a:pPr>
            <a:r>
              <a:rPr lang="en-US" sz="1180" b="1" dirty="0">
                <a:solidFill>
                  <a:srgbClr val="0F1E3A"/>
                </a:solidFill>
                <a:latin typeface="Aptos" pitchFamily="34" charset="0"/>
                <a:ea typeface="Aptos" pitchFamily="34" charset="-122"/>
                <a:cs typeface="Aptos" pitchFamily="34" charset="-120"/>
              </a:rPr>
              <a:t>Arize, LangSmith</a:t>
            </a:r>
            <a:endParaRPr lang="en-US" sz="1180" dirty="0"/>
          </a:p>
        </p:txBody>
      </p:sp>
      <p:sp>
        <p:nvSpPr>
          <p:cNvPr id="8" name="Text 6"/>
          <p:cNvSpPr/>
          <p:nvPr/>
        </p:nvSpPr>
        <p:spPr>
          <a:xfrm>
            <a:off x="2743200" y="2286000"/>
            <a:ext cx="1792224" cy="1060704"/>
          </a:xfrm>
          <a:prstGeom prst="rect">
            <a:avLst/>
          </a:prstGeom>
          <a:noFill/>
          <a:ln/>
        </p:spPr>
        <p:txBody>
          <a:bodyPr wrap="square" lIns="0" tIns="0" rIns="0" bIns="0" rtlCol="0" anchor="t"/>
          <a:lstStyle/>
          <a:p>
            <a:pPr marL="0" indent="0">
              <a:buNone/>
            </a:pPr>
            <a:r>
              <a:rPr lang="en-US" sz="1030" dirty="0">
                <a:solidFill>
                  <a:srgbClr val="1F2430"/>
                </a:solidFill>
                <a:latin typeface="Aptos" pitchFamily="34" charset="0"/>
                <a:ea typeface="Aptos" pitchFamily="34" charset="-122"/>
                <a:cs typeface="Aptos" pitchFamily="34" charset="-120"/>
              </a:rPr>
              <a:t>Strong at traces, debugging, evaluation, and understanding what happened in production. Not primarily focused on making policy readable and executable as the source of live control.</a:t>
            </a:r>
            <a:endParaRPr lang="en-US" sz="1030" dirty="0"/>
          </a:p>
        </p:txBody>
      </p:sp>
      <p:sp>
        <p:nvSpPr>
          <p:cNvPr id="9" name="Shape 7"/>
          <p:cNvSpPr/>
          <p:nvPr/>
        </p:nvSpPr>
        <p:spPr>
          <a:xfrm>
            <a:off x="4809744" y="1865376"/>
            <a:ext cx="2011680" cy="1572768"/>
          </a:xfrm>
          <a:prstGeom prst="roundRect">
            <a:avLst>
              <a:gd name="adj" fmla="val 2907"/>
            </a:avLst>
          </a:prstGeom>
          <a:solidFill>
            <a:srgbClr val="F7F7F7"/>
          </a:solidFill>
          <a:ln w="12700">
            <a:solidFill>
              <a:srgbClr val="D8D8D8"/>
            </a:solidFill>
            <a:prstDash val="solid"/>
          </a:ln>
        </p:spPr>
      </p:sp>
      <p:sp>
        <p:nvSpPr>
          <p:cNvPr id="10" name="Text 8"/>
          <p:cNvSpPr/>
          <p:nvPr/>
        </p:nvSpPr>
        <p:spPr>
          <a:xfrm>
            <a:off x="4919472" y="1956816"/>
            <a:ext cx="1792224" cy="310896"/>
          </a:xfrm>
          <a:prstGeom prst="rect">
            <a:avLst/>
          </a:prstGeom>
          <a:noFill/>
          <a:ln/>
        </p:spPr>
        <p:txBody>
          <a:bodyPr wrap="square" lIns="0" tIns="0" rIns="0" bIns="0" rtlCol="0" anchor="ctr"/>
          <a:lstStyle/>
          <a:p>
            <a:pPr marL="0" indent="0">
              <a:buNone/>
            </a:pPr>
            <a:r>
              <a:rPr lang="en-US" sz="1180" b="1" dirty="0">
                <a:solidFill>
                  <a:srgbClr val="0F1E3A"/>
                </a:solidFill>
                <a:latin typeface="Aptos" pitchFamily="34" charset="0"/>
                <a:ea typeface="Aptos" pitchFamily="34" charset="-122"/>
                <a:cs typeface="Aptos" pitchFamily="34" charset="-120"/>
              </a:rPr>
              <a:t>Lakera, Protect AI</a:t>
            </a:r>
            <a:endParaRPr lang="en-US" sz="1180" dirty="0"/>
          </a:p>
        </p:txBody>
      </p:sp>
      <p:sp>
        <p:nvSpPr>
          <p:cNvPr id="11" name="Text 9"/>
          <p:cNvSpPr/>
          <p:nvPr/>
        </p:nvSpPr>
        <p:spPr>
          <a:xfrm>
            <a:off x="4919472" y="2286000"/>
            <a:ext cx="1792224" cy="1060704"/>
          </a:xfrm>
          <a:prstGeom prst="rect">
            <a:avLst/>
          </a:prstGeom>
          <a:noFill/>
          <a:ln/>
        </p:spPr>
        <p:txBody>
          <a:bodyPr wrap="square" lIns="0" tIns="0" rIns="0" bIns="0" rtlCol="0" anchor="t"/>
          <a:lstStyle/>
          <a:p>
            <a:pPr marL="0" indent="0">
              <a:buNone/>
            </a:pPr>
            <a:r>
              <a:rPr lang="en-US" sz="1030" dirty="0">
                <a:solidFill>
                  <a:srgbClr val="1F2430"/>
                </a:solidFill>
                <a:latin typeface="Aptos" pitchFamily="34" charset="0"/>
                <a:ea typeface="Aptos" pitchFamily="34" charset="-122"/>
                <a:cs typeface="Aptos" pitchFamily="34" charset="-120"/>
              </a:rPr>
              <a:t>Strong at prompt security, output safety, and runtime threat detection. Not focused on shared policy authoring between policy stakeholders and engineering.</a:t>
            </a:r>
            <a:endParaRPr lang="en-US" sz="1030" dirty="0"/>
          </a:p>
        </p:txBody>
      </p:sp>
      <p:sp>
        <p:nvSpPr>
          <p:cNvPr id="12" name="Shape 10"/>
          <p:cNvSpPr/>
          <p:nvPr/>
        </p:nvSpPr>
        <p:spPr>
          <a:xfrm>
            <a:off x="6986016" y="1865376"/>
            <a:ext cx="2011680" cy="1572768"/>
          </a:xfrm>
          <a:prstGeom prst="roundRect">
            <a:avLst>
              <a:gd name="adj" fmla="val 2907"/>
            </a:avLst>
          </a:prstGeom>
          <a:solidFill>
            <a:srgbClr val="F7F7F7"/>
          </a:solidFill>
          <a:ln w="12700">
            <a:solidFill>
              <a:srgbClr val="D8D8D8"/>
            </a:solidFill>
            <a:prstDash val="solid"/>
          </a:ln>
        </p:spPr>
      </p:sp>
      <p:sp>
        <p:nvSpPr>
          <p:cNvPr id="13" name="Text 11"/>
          <p:cNvSpPr/>
          <p:nvPr/>
        </p:nvSpPr>
        <p:spPr>
          <a:xfrm>
            <a:off x="7095744" y="1956816"/>
            <a:ext cx="1792224" cy="310896"/>
          </a:xfrm>
          <a:prstGeom prst="rect">
            <a:avLst/>
          </a:prstGeom>
          <a:noFill/>
          <a:ln/>
        </p:spPr>
        <p:txBody>
          <a:bodyPr wrap="square" lIns="0" tIns="0" rIns="0" bIns="0" rtlCol="0" anchor="ctr"/>
          <a:lstStyle/>
          <a:p>
            <a:pPr marL="0" indent="0">
              <a:buNone/>
            </a:pPr>
            <a:r>
              <a:rPr lang="en-US" sz="1180" b="1" dirty="0">
                <a:solidFill>
                  <a:srgbClr val="0F1E3A"/>
                </a:solidFill>
                <a:latin typeface="Aptos" pitchFamily="34" charset="0"/>
                <a:ea typeface="Aptos" pitchFamily="34" charset="-122"/>
                <a:cs typeface="Aptos" pitchFamily="34" charset="-120"/>
              </a:rPr>
              <a:t>Kong AI Gateway</a:t>
            </a:r>
            <a:endParaRPr lang="en-US" sz="1180" dirty="0"/>
          </a:p>
        </p:txBody>
      </p:sp>
      <p:sp>
        <p:nvSpPr>
          <p:cNvPr id="14" name="Text 12"/>
          <p:cNvSpPr/>
          <p:nvPr/>
        </p:nvSpPr>
        <p:spPr>
          <a:xfrm>
            <a:off x="7095744" y="2286000"/>
            <a:ext cx="1792224" cy="1060704"/>
          </a:xfrm>
          <a:prstGeom prst="rect">
            <a:avLst/>
          </a:prstGeom>
          <a:noFill/>
          <a:ln/>
        </p:spPr>
        <p:txBody>
          <a:bodyPr wrap="square" lIns="0" tIns="0" rIns="0" bIns="0" rtlCol="0" anchor="t"/>
          <a:lstStyle/>
          <a:p>
            <a:pPr marL="0" indent="0">
              <a:buNone/>
            </a:pPr>
            <a:r>
              <a:rPr lang="en-US" sz="1030" dirty="0">
                <a:solidFill>
                  <a:srgbClr val="1F2430"/>
                </a:solidFill>
                <a:latin typeface="Aptos" pitchFamily="34" charset="0"/>
                <a:ea typeface="Aptos" pitchFamily="34" charset="-122"/>
                <a:cs typeface="Aptos" pitchFamily="34" charset="-120"/>
              </a:rPr>
              <a:t>Strong at centralising model access, logging, routing, and provider controls. Does not usually provide a broader readable policy layer for prompts, tools, workflows, and downstream execution.</a:t>
            </a:r>
            <a:endParaRPr lang="en-US" sz="1030" dirty="0"/>
          </a:p>
        </p:txBody>
      </p:sp>
      <p:sp>
        <p:nvSpPr>
          <p:cNvPr id="15" name="Shape 13"/>
          <p:cNvSpPr/>
          <p:nvPr/>
        </p:nvSpPr>
        <p:spPr>
          <a:xfrm>
            <a:off x="9162288" y="1865376"/>
            <a:ext cx="2011680" cy="1572768"/>
          </a:xfrm>
          <a:prstGeom prst="roundRect">
            <a:avLst>
              <a:gd name="adj" fmla="val 2907"/>
            </a:avLst>
          </a:prstGeom>
          <a:solidFill>
            <a:srgbClr val="F7F7F7"/>
          </a:solidFill>
          <a:ln w="12700">
            <a:solidFill>
              <a:srgbClr val="D8D8D8"/>
            </a:solidFill>
            <a:prstDash val="solid"/>
          </a:ln>
        </p:spPr>
      </p:sp>
      <p:sp>
        <p:nvSpPr>
          <p:cNvPr id="16" name="Text 14"/>
          <p:cNvSpPr/>
          <p:nvPr/>
        </p:nvSpPr>
        <p:spPr>
          <a:xfrm>
            <a:off x="9272016" y="1956816"/>
            <a:ext cx="1792224" cy="310896"/>
          </a:xfrm>
          <a:prstGeom prst="rect">
            <a:avLst/>
          </a:prstGeom>
          <a:noFill/>
          <a:ln/>
        </p:spPr>
        <p:txBody>
          <a:bodyPr wrap="square" lIns="0" tIns="0" rIns="0" bIns="0" rtlCol="0" anchor="ctr"/>
          <a:lstStyle/>
          <a:p>
            <a:pPr marL="0" indent="0">
              <a:buNone/>
            </a:pPr>
            <a:r>
              <a:rPr lang="en-US" sz="1180" b="1" dirty="0">
                <a:solidFill>
                  <a:srgbClr val="0F1E3A"/>
                </a:solidFill>
                <a:latin typeface="Aptos" pitchFamily="34" charset="0"/>
                <a:ea typeface="Aptos" pitchFamily="34" charset="-122"/>
                <a:cs typeface="Aptos" pitchFamily="34" charset="-120"/>
              </a:rPr>
              <a:t>OPA, Styra, Oso, Cerbos</a:t>
            </a:r>
            <a:endParaRPr lang="en-US" sz="1180" dirty="0"/>
          </a:p>
        </p:txBody>
      </p:sp>
      <p:sp>
        <p:nvSpPr>
          <p:cNvPr id="17" name="Text 15"/>
          <p:cNvSpPr/>
          <p:nvPr/>
        </p:nvSpPr>
        <p:spPr>
          <a:xfrm>
            <a:off x="9272016" y="2286000"/>
            <a:ext cx="1792224" cy="1060704"/>
          </a:xfrm>
          <a:prstGeom prst="rect">
            <a:avLst/>
          </a:prstGeom>
          <a:noFill/>
          <a:ln/>
        </p:spPr>
        <p:txBody>
          <a:bodyPr wrap="square" lIns="0" tIns="0" rIns="0" bIns="0" rtlCol="0" anchor="t"/>
          <a:lstStyle/>
          <a:p>
            <a:pPr marL="0" indent="0">
              <a:buNone/>
            </a:pPr>
            <a:r>
              <a:rPr lang="en-US" sz="1030" dirty="0">
                <a:solidFill>
                  <a:srgbClr val="1F2430"/>
                </a:solidFill>
                <a:latin typeface="Aptos" pitchFamily="34" charset="0"/>
                <a:ea typeface="Aptos" pitchFamily="34" charset="-122"/>
                <a:cs typeface="Aptos" pitchFamily="34" charset="-120"/>
              </a:rPr>
              <a:t>Strong at deterministic rule evaluation and externalised policy logic. Mainly focused on infrastructure policy, authorisation, or general policy as code.</a:t>
            </a:r>
            <a:endParaRPr lang="en-US" sz="1030"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5</a:t>
            </a:fld>
            <a:endParaRPr lang="en-US"/>
          </a:p>
        </p:txBody>
      </p:sp>
      <p:sp>
        <p:nvSpPr>
          <p:cNvPr id="18" name="Shape 1">
            <a:extLst>
              <a:ext uri="{FF2B5EF4-FFF2-40B4-BE49-F238E27FC236}">
                <a16:creationId xmlns:a16="http://schemas.microsoft.com/office/drawing/2014/main" id="{34B388AA-28DF-4E9A-1B3D-8B467252627F}"/>
              </a:ext>
            </a:extLst>
          </p:cNvPr>
          <p:cNvSpPr/>
          <p:nvPr/>
        </p:nvSpPr>
        <p:spPr>
          <a:xfrm>
            <a:off x="3630168" y="4114800"/>
            <a:ext cx="5532120" cy="1699403"/>
          </a:xfrm>
          <a:prstGeom prst="roundRect">
            <a:avLst>
              <a:gd name="adj" fmla="val 4762"/>
            </a:avLst>
          </a:prstGeom>
          <a:solidFill>
            <a:srgbClr val="F8FAFC"/>
          </a:solidFill>
          <a:ln w="12700">
            <a:solidFill>
              <a:srgbClr val="CBD5E1"/>
            </a:solidFill>
            <a:prstDash val="solid"/>
          </a:ln>
        </p:spPr>
      </p:sp>
      <p:sp>
        <p:nvSpPr>
          <p:cNvPr id="19" name="Text 2">
            <a:extLst>
              <a:ext uri="{FF2B5EF4-FFF2-40B4-BE49-F238E27FC236}">
                <a16:creationId xmlns:a16="http://schemas.microsoft.com/office/drawing/2014/main" id="{84653D1C-6D5A-CCC7-1B50-25BDDA616213}"/>
              </a:ext>
            </a:extLst>
          </p:cNvPr>
          <p:cNvSpPr/>
          <p:nvPr/>
        </p:nvSpPr>
        <p:spPr>
          <a:xfrm>
            <a:off x="4809744" y="4212453"/>
            <a:ext cx="2589822" cy="201168"/>
          </a:xfrm>
          <a:prstGeom prst="rect">
            <a:avLst/>
          </a:prstGeom>
          <a:noFill/>
          <a:ln/>
        </p:spPr>
        <p:txBody>
          <a:bodyPr wrap="square" rtlCol="0" anchor="ctr"/>
          <a:lstStyle/>
          <a:p>
            <a:r>
              <a:rPr lang="en-GB" sz="1400" b="1" dirty="0"/>
              <a:t>What this comparison shows</a:t>
            </a:r>
            <a:endParaRPr lang="en-US" sz="1400" b="1" dirty="0"/>
          </a:p>
        </p:txBody>
      </p:sp>
      <p:sp>
        <p:nvSpPr>
          <p:cNvPr id="20" name="Text 3">
            <a:extLst>
              <a:ext uri="{FF2B5EF4-FFF2-40B4-BE49-F238E27FC236}">
                <a16:creationId xmlns:a16="http://schemas.microsoft.com/office/drawing/2014/main" id="{34F2E2DA-ED5F-2F0B-A603-C03D887852AA}"/>
              </a:ext>
            </a:extLst>
          </p:cNvPr>
          <p:cNvSpPr/>
          <p:nvPr/>
        </p:nvSpPr>
        <p:spPr>
          <a:xfrm>
            <a:off x="3776472" y="4498848"/>
            <a:ext cx="4965192" cy="1097279"/>
          </a:xfrm>
          <a:prstGeom prst="rect">
            <a:avLst/>
          </a:prstGeom>
          <a:noFill/>
          <a:ln/>
        </p:spPr>
        <p:txBody>
          <a:bodyPr wrap="square" lIns="25400" tIns="25400" rIns="25400" bIns="25400" rtlCol="0" anchor="ctr">
            <a:normAutofit/>
          </a:bodyPr>
          <a:lstStyle/>
          <a:p>
            <a:r>
              <a:rPr lang="en-GB" sz="1100" dirty="0"/>
              <a:t>These products are strong in their own areas, but they are mainly focused on governance workflow, observability, security, gateway control, or technical policy evaluation. ARCS is different because it is built around correctness of policy application in live AI systems through a readable English like policy layer that technical and non technical stakeholders can review together.</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11480" y="905256"/>
            <a:ext cx="6217920" cy="384048"/>
          </a:xfrm>
          <a:prstGeom prst="rect">
            <a:avLst/>
          </a:prstGeom>
          <a:noFill/>
          <a:ln/>
        </p:spPr>
        <p:txBody>
          <a:bodyPr wrap="square" lIns="0" tIns="0" rIns="0" bIns="0" rtlCol="0" anchor="ctr"/>
          <a:lstStyle/>
          <a:p>
            <a:pPr marL="0" indent="0">
              <a:buNone/>
            </a:pPr>
            <a:r>
              <a:rPr lang="en-US" sz="2200" b="1" dirty="0">
                <a:solidFill>
                  <a:srgbClr val="0F1E3A"/>
                </a:solidFill>
                <a:latin typeface="Aptos Display" pitchFamily="34" charset="0"/>
                <a:ea typeface="Aptos Display" pitchFamily="34" charset="-122"/>
                <a:cs typeface="Aptos Display" pitchFamily="34" charset="-120"/>
              </a:rPr>
              <a:t>Where ARCS fits</a:t>
            </a:r>
            <a:endParaRPr lang="en-US" sz="2200" dirty="0"/>
          </a:p>
        </p:txBody>
      </p:sp>
      <p:sp>
        <p:nvSpPr>
          <p:cNvPr id="3" name="Text 1"/>
          <p:cNvSpPr/>
          <p:nvPr/>
        </p:nvSpPr>
        <p:spPr>
          <a:xfrm>
            <a:off x="475488" y="1691640"/>
            <a:ext cx="4526280" cy="1005840"/>
          </a:xfrm>
          <a:prstGeom prst="rect">
            <a:avLst/>
          </a:prstGeom>
          <a:noFill/>
          <a:ln/>
        </p:spPr>
        <p:txBody>
          <a:bodyPr wrap="square" lIns="254" tIns="254" rIns="254" bIns="254" rtlCol="0" anchor="t"/>
          <a:lstStyle/>
          <a:p>
            <a:pPr marL="0" indent="0">
              <a:buNone/>
            </a:pPr>
            <a:r>
              <a:rPr lang="en-US" sz="1250" dirty="0">
                <a:solidFill>
                  <a:srgbClr val="1F2430"/>
                </a:solidFill>
                <a:latin typeface="Aptos" pitchFamily="34" charset="0"/>
                <a:ea typeface="Aptos" pitchFamily="34" charset="-122"/>
                <a:cs typeface="Aptos" pitchFamily="34" charset="-120"/>
              </a:rPr>
              <a:t>ARCS is focused on helping organisations apply policy correctly by giving technical and non technical stakeholders a shared, readable policy surface connected to live AI execution.</a:t>
            </a:r>
            <a:endParaRPr lang="en-US" sz="1250" dirty="0"/>
          </a:p>
        </p:txBody>
      </p:sp>
      <p:sp>
        <p:nvSpPr>
          <p:cNvPr id="4" name="Text 2"/>
          <p:cNvSpPr/>
          <p:nvPr/>
        </p:nvSpPr>
        <p:spPr>
          <a:xfrm>
            <a:off x="512063" y="2880360"/>
            <a:ext cx="4913951" cy="1737360"/>
          </a:xfrm>
          <a:prstGeom prst="rect">
            <a:avLst/>
          </a:prstGeom>
          <a:noFill/>
          <a:ln/>
        </p:spPr>
        <p:txBody>
          <a:bodyPr wrap="square" lIns="381" tIns="381" rIns="381" bIns="381" rtlCol="0" anchor="ctr"/>
          <a:lstStyle/>
          <a:p>
            <a:pPr marL="152400" indent="-152400">
              <a:buSzPct val="100000"/>
              <a:buChar char="•"/>
            </a:pPr>
            <a:r>
              <a:rPr lang="en-US" sz="1220" dirty="0">
                <a:solidFill>
                  <a:srgbClr val="1F2430"/>
                </a:solidFill>
                <a:latin typeface="Aptos" pitchFamily="34" charset="0"/>
                <a:ea typeface="Aptos" pitchFamily="34" charset="-122"/>
                <a:cs typeface="Aptos" pitchFamily="34" charset="-120"/>
              </a:rPr>
              <a:t>readable English like policy</a:t>
            </a: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shared visibility across stakeholders</a:t>
            </a: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less dependence on scattered implementation logic</a:t>
            </a:r>
            <a:endParaRPr lang="en-US" sz="1220" dirty="0"/>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connection to live execution points where AI systems decide and act</a:t>
            </a:r>
          </a:p>
          <a:p>
            <a:pPr marL="152400" indent="-152400">
              <a:buSzPct val="100000"/>
              <a:buChar char="•"/>
            </a:pPr>
            <a:r>
              <a:rPr lang="en-US" sz="1220" dirty="0">
                <a:solidFill>
                  <a:srgbClr val="1F2430"/>
                </a:solidFill>
                <a:latin typeface="Aptos" pitchFamily="34" charset="0"/>
                <a:ea typeface="Aptos" pitchFamily="34" charset="-122"/>
                <a:cs typeface="Aptos" pitchFamily="34" charset="-120"/>
              </a:rPr>
              <a:t>Focus on applying correctly</a:t>
            </a:r>
            <a:br>
              <a:rPr lang="en-US" sz="1220" dirty="0">
                <a:solidFill>
                  <a:srgbClr val="1F2430"/>
                </a:solidFill>
                <a:latin typeface="Aptos" pitchFamily="34" charset="0"/>
                <a:ea typeface="Aptos" pitchFamily="34" charset="-122"/>
                <a:cs typeface="Aptos" pitchFamily="34" charset="-120"/>
              </a:rPr>
            </a:br>
            <a:endParaRPr lang="en-US" sz="1220" dirty="0"/>
          </a:p>
        </p:txBody>
      </p:sp>
      <p:sp>
        <p:nvSpPr>
          <p:cNvPr id="5" name="Text 3"/>
          <p:cNvSpPr/>
          <p:nvPr/>
        </p:nvSpPr>
        <p:spPr>
          <a:xfrm>
            <a:off x="512064" y="4877375"/>
            <a:ext cx="4733314" cy="320040"/>
          </a:xfrm>
          <a:prstGeom prst="rect">
            <a:avLst/>
          </a:prstGeom>
          <a:noFill/>
          <a:ln/>
        </p:spPr>
        <p:txBody>
          <a:bodyPr wrap="square" lIns="254" tIns="254" rIns="254" bIns="254" rtlCol="0" anchor="t"/>
          <a:lstStyle/>
          <a:p>
            <a:pPr marL="0" indent="0">
              <a:buNone/>
            </a:pPr>
            <a:r>
              <a:rPr lang="en-US" sz="1400" b="1" dirty="0">
                <a:solidFill>
                  <a:srgbClr val="2A63C7"/>
                </a:solidFill>
                <a:latin typeface="Aptos" pitchFamily="34" charset="0"/>
                <a:ea typeface="Aptos" pitchFamily="34" charset="-122"/>
                <a:cs typeface="Aptos" pitchFamily="34" charset="-120"/>
              </a:rPr>
              <a:t>That is the gap ARCS is focused on in the current market.</a:t>
            </a:r>
            <a:endParaRPr lang="en-US" sz="1400" b="1" dirty="0"/>
          </a:p>
        </p:txBody>
      </p:sp>
      <p:sp>
        <p:nvSpPr>
          <p:cNvPr id="25" name="Slide Number Placeholder 0"/>
          <p:cNvSpPr>
            <a:spLocks noGrp="1"/>
          </p:cNvSpPr>
          <p:nvPr>
            <p:ph type="sldNum" sz="quarter" idx="4294967295"/>
          </p:nvPr>
        </p:nvSpPr>
        <p:spPr>
          <a:xfrm>
            <a:off x="11475720" y="6473952"/>
            <a:ext cx="365760" cy="109728"/>
          </a:xfrm>
          <a:prstGeom prst="rect">
            <a:avLst/>
          </a:prstGeom>
          <a:extLst>
            <a:ext uri="{C572A759-6A51-4108-AA02-DFA0A04FC94B}">
              <ma14:wrappingTextBoxFlag xmlns="" xmlns:ma14="http://schemas.microsoft.com/office/mac/drawingml/2011/main" val="0"/>
            </a:ext>
          </a:extLst>
        </p:spPr>
        <p:txBody>
          <a:bodyPr/>
          <a:lstStyle>
            <a:lvl1pPr>
              <a:defRPr sz="800">
                <a:solidFill>
                  <a:srgbClr val="808080"/>
                </a:solidFill>
              </a:defRPr>
            </a:lvl1pPr>
          </a:lstStyle>
          <a:p>
            <a:pPr algn="r"/>
            <a:fld id="{F7021451-1387-4CA6-816F-3879F97B5CBC}" type="slidenum">
              <a:rPr lang="en-US" b="0"/>
              <a:t>6</a:t>
            </a:fld>
            <a:endParaRPr lang="en-US"/>
          </a:p>
        </p:txBody>
      </p:sp>
      <p:pic>
        <p:nvPicPr>
          <p:cNvPr id="7" name="Picture 6">
            <a:extLst>
              <a:ext uri="{FF2B5EF4-FFF2-40B4-BE49-F238E27FC236}">
                <a16:creationId xmlns:a16="http://schemas.microsoft.com/office/drawing/2014/main" id="{49AFCC08-2CE6-586A-B9B8-F773F71C03E4}"/>
              </a:ext>
            </a:extLst>
          </p:cNvPr>
          <p:cNvPicPr>
            <a:picLocks noChangeAspect="1"/>
          </p:cNvPicPr>
          <p:nvPr/>
        </p:nvPicPr>
        <p:blipFill>
          <a:blip r:embed="rId3"/>
          <a:stretch>
            <a:fillRect/>
          </a:stretch>
        </p:blipFill>
        <p:spPr>
          <a:xfrm>
            <a:off x="4395077" y="880520"/>
            <a:ext cx="7611537" cy="51918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774</Words>
  <Application>Microsoft Office PowerPoint</Application>
  <PresentationFormat>Widescreen</PresentationFormat>
  <Paragraphs>71</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ARCS Comparative Analysis</dc:title>
  <dc:subject>ARCS Comparative Analysis</dc:subject>
  <dc:creator>OpenAI</dc:creator>
  <cp:lastModifiedBy>yaseen Ali</cp:lastModifiedBy>
  <cp:revision>17</cp:revision>
  <dcterms:created xsi:type="dcterms:W3CDTF">2026-04-09T10:59:00Z</dcterms:created>
  <dcterms:modified xsi:type="dcterms:W3CDTF">2026-04-09T15:55:41Z</dcterms:modified>
</cp:coreProperties>
</file>